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9" r:id="rId1"/>
  </p:sldMasterIdLst>
  <p:notesMasterIdLst>
    <p:notesMasterId r:id="rId70"/>
  </p:notesMasterIdLst>
  <p:handoutMasterIdLst>
    <p:handoutMasterId r:id="rId71"/>
  </p:handoutMasterIdLst>
  <p:sldIdLst>
    <p:sldId id="1730" r:id="rId2"/>
    <p:sldId id="1791" r:id="rId3"/>
    <p:sldId id="3029" r:id="rId4"/>
    <p:sldId id="2970" r:id="rId5"/>
    <p:sldId id="2971" r:id="rId6"/>
    <p:sldId id="2969" r:id="rId7"/>
    <p:sldId id="2972" r:id="rId8"/>
    <p:sldId id="2973" r:id="rId9"/>
    <p:sldId id="2975" r:id="rId10"/>
    <p:sldId id="2976" r:id="rId11"/>
    <p:sldId id="2974" r:id="rId12"/>
    <p:sldId id="2977" r:id="rId13"/>
    <p:sldId id="2978" r:id="rId14"/>
    <p:sldId id="2979" r:id="rId15"/>
    <p:sldId id="3028" r:id="rId16"/>
    <p:sldId id="2980" r:id="rId17"/>
    <p:sldId id="2981" r:id="rId18"/>
    <p:sldId id="2982" r:id="rId19"/>
    <p:sldId id="2983" r:id="rId20"/>
    <p:sldId id="2984" r:id="rId21"/>
    <p:sldId id="260" r:id="rId22"/>
    <p:sldId id="267" r:id="rId23"/>
    <p:sldId id="268" r:id="rId24"/>
    <p:sldId id="269" r:id="rId25"/>
    <p:sldId id="270" r:id="rId26"/>
    <p:sldId id="271" r:id="rId27"/>
    <p:sldId id="264" r:id="rId28"/>
    <p:sldId id="2985" r:id="rId29"/>
    <p:sldId id="2986" r:id="rId30"/>
    <p:sldId id="2990" r:id="rId31"/>
    <p:sldId id="2987" r:id="rId32"/>
    <p:sldId id="2988" r:id="rId33"/>
    <p:sldId id="2991" r:id="rId34"/>
    <p:sldId id="2992" r:id="rId35"/>
    <p:sldId id="2993" r:id="rId36"/>
    <p:sldId id="2994" r:id="rId37"/>
    <p:sldId id="2995" r:id="rId38"/>
    <p:sldId id="2996" r:id="rId39"/>
    <p:sldId id="2997" r:id="rId40"/>
    <p:sldId id="2998" r:id="rId41"/>
    <p:sldId id="2999" r:id="rId42"/>
    <p:sldId id="3000" r:id="rId43"/>
    <p:sldId id="3001" r:id="rId44"/>
    <p:sldId id="3002" r:id="rId45"/>
    <p:sldId id="3003" r:id="rId46"/>
    <p:sldId id="3004" r:id="rId47"/>
    <p:sldId id="3005" r:id="rId48"/>
    <p:sldId id="3006" r:id="rId49"/>
    <p:sldId id="3027" r:id="rId50"/>
    <p:sldId id="3007" r:id="rId51"/>
    <p:sldId id="3008" r:id="rId52"/>
    <p:sldId id="3009" r:id="rId53"/>
    <p:sldId id="3010" r:id="rId54"/>
    <p:sldId id="3011" r:id="rId55"/>
    <p:sldId id="3012" r:id="rId56"/>
    <p:sldId id="3013" r:id="rId57"/>
    <p:sldId id="3022" r:id="rId58"/>
    <p:sldId id="3014" r:id="rId59"/>
    <p:sldId id="3015" r:id="rId60"/>
    <p:sldId id="3016" r:id="rId61"/>
    <p:sldId id="3017" r:id="rId62"/>
    <p:sldId id="3018" r:id="rId63"/>
    <p:sldId id="3019" r:id="rId64"/>
    <p:sldId id="3020" r:id="rId65"/>
    <p:sldId id="3021" r:id="rId66"/>
    <p:sldId id="3023" r:id="rId67"/>
    <p:sldId id="3024" r:id="rId68"/>
    <p:sldId id="2967" r:id="rId69"/>
  </p:sldIdLst>
  <p:sldSz cx="9144000" cy="6858000" type="screen4x3"/>
  <p:notesSz cx="6797675" cy="987425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333333"/>
    <a:srgbClr val="FFFFFF"/>
    <a:srgbClr val="1C49D2"/>
    <a:srgbClr val="0033CC"/>
    <a:srgbClr val="3B9D3B"/>
    <a:srgbClr val="405081"/>
    <a:srgbClr val="42428E"/>
    <a:srgbClr val="E7E8F6"/>
    <a:srgbClr val="D3D4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7" autoAdjust="0"/>
    <p:restoredTop sz="89807" autoAdjust="0"/>
  </p:normalViewPr>
  <p:slideViewPr>
    <p:cSldViewPr>
      <p:cViewPr varScale="1">
        <p:scale>
          <a:sx n="73" d="100"/>
          <a:sy n="73" d="100"/>
        </p:scale>
        <p:origin x="1570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-61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22" tIns="45561" rIns="91122" bIns="45561" numCol="1" anchor="t" anchorCtr="0" compatLnSpc="1">
            <a:prstTxWarp prst="textNoShape">
              <a:avLst/>
            </a:prstTxWarp>
          </a:bodyPr>
          <a:lstStyle>
            <a:lvl1pPr algn="l" defTabSz="909638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427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22" tIns="45561" rIns="91122" bIns="45561" numCol="1" anchor="t" anchorCtr="0" compatLnSpc="1">
            <a:prstTxWarp prst="textNoShape">
              <a:avLst/>
            </a:prstTxWarp>
          </a:bodyPr>
          <a:lstStyle>
            <a:lvl1pPr algn="r" defTabSz="909638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42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0538"/>
            <a:ext cx="29448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22" tIns="45561" rIns="91122" bIns="45561" numCol="1" anchor="b" anchorCtr="0" compatLnSpc="1">
            <a:prstTxWarp prst="textNoShape">
              <a:avLst/>
            </a:prstTxWarp>
          </a:bodyPr>
          <a:lstStyle>
            <a:lvl1pPr algn="l" defTabSz="909638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42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863" y="9380538"/>
            <a:ext cx="2944812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22" tIns="45561" rIns="91122" bIns="45561" numCol="1" anchor="b" anchorCtr="0" compatLnSpc="1">
            <a:prstTxWarp prst="textNoShape">
              <a:avLst/>
            </a:prstTxWarp>
          </a:bodyPr>
          <a:lstStyle>
            <a:lvl1pPr algn="r" defTabSz="909638">
              <a:defRPr sz="1200"/>
            </a:lvl1pPr>
          </a:lstStyle>
          <a:p>
            <a:pPr>
              <a:defRPr/>
            </a:pPr>
            <a:fld id="{F00621A3-AF9D-44CC-8CA6-C2BA8BA5DB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213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22" tIns="45561" rIns="91122" bIns="45561" numCol="1" anchor="t" anchorCtr="0" compatLnSpc="1">
            <a:prstTxWarp prst="textNoShape">
              <a:avLst/>
            </a:prstTxWarp>
          </a:bodyPr>
          <a:lstStyle>
            <a:lvl1pPr algn="l" defTabSz="909638"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863" y="0"/>
            <a:ext cx="2944812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22" tIns="45561" rIns="91122" bIns="45561" numCol="1" anchor="t" anchorCtr="0" compatLnSpc="1">
            <a:prstTxWarp prst="textNoShape">
              <a:avLst/>
            </a:prstTxWarp>
          </a:bodyPr>
          <a:lstStyle>
            <a:lvl1pPr algn="r" defTabSz="909638"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687888"/>
            <a:ext cx="4984750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22" tIns="45561" rIns="91122" bIns="455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30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0538"/>
            <a:ext cx="29448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22" tIns="45561" rIns="91122" bIns="45561" numCol="1" anchor="b" anchorCtr="0" compatLnSpc="1">
            <a:prstTxWarp prst="textNoShape">
              <a:avLst/>
            </a:prstTxWarp>
          </a:bodyPr>
          <a:lstStyle>
            <a:lvl1pPr algn="l" defTabSz="909638"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30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863" y="9380538"/>
            <a:ext cx="2944812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22" tIns="45561" rIns="91122" bIns="45561" numCol="1" anchor="b" anchorCtr="0" compatLnSpc="1">
            <a:prstTxWarp prst="textNoShape">
              <a:avLst/>
            </a:prstTxWarp>
          </a:bodyPr>
          <a:lstStyle>
            <a:lvl1pPr algn="r" defTabSz="909638">
              <a:defRPr sz="120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B21D2498-DA12-44B9-93A4-06D5BEA34E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61937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A80CA2-DDAB-4EDF-ACD7-3819DF3A06E6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>
            <a:extLst>
              <a:ext uri="{FF2B5EF4-FFF2-40B4-BE49-F238E27FC236}">
                <a16:creationId xmlns:a16="http://schemas.microsoft.com/office/drawing/2014/main" id="{BAD62B17-B868-BB4E-8D00-A390092F5BD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0275" y="741363"/>
            <a:ext cx="4937125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>
            <a:extLst>
              <a:ext uri="{FF2B5EF4-FFF2-40B4-BE49-F238E27FC236}">
                <a16:creationId xmlns:a16="http://schemas.microsoft.com/office/drawing/2014/main" id="{58E62632-A564-AC42-8B25-55D015B3DC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dirty="0"/>
              <a:t>通过</a:t>
            </a:r>
            <a:r>
              <a:rPr lang="en-US" altLang="zh-CN" dirty="0" err="1"/>
              <a:t>esp</a:t>
            </a:r>
            <a:r>
              <a:rPr lang="zh-CN" altLang="en-US" dirty="0"/>
              <a:t>的值获得</a:t>
            </a:r>
            <a:r>
              <a:rPr lang="en-US" altLang="zh-CN" dirty="0"/>
              <a:t>current</a:t>
            </a:r>
            <a:r>
              <a:rPr lang="zh-CN" altLang="en-US" dirty="0"/>
              <a:t>宏的值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ea typeface="黑体" panose="02010609060101010101" pitchFamily="49" charset="-122"/>
              </a:rPr>
              <a:t>从上图可以看出，</a:t>
            </a:r>
            <a:r>
              <a:rPr lang="en-US" altLang="zh-CN" sz="1200" dirty="0" err="1">
                <a:ea typeface="黑体" panose="02010609060101010101" pitchFamily="49" charset="-122"/>
              </a:rPr>
              <a:t>linux</a:t>
            </a:r>
            <a:r>
              <a:rPr lang="zh-CN" altLang="en-US" sz="1200" dirty="0">
                <a:ea typeface="黑体" panose="02010609060101010101" pitchFamily="49" charset="-122"/>
              </a:rPr>
              <a:t>把两个不同的数据结构紧凑地存放在单独为进程分配的存储区域内：进程堆栈和进程描述符</a:t>
            </a:r>
            <a:r>
              <a:rPr lang="en-US" altLang="zh-CN" sz="1200" dirty="0" err="1">
                <a:ea typeface="黑体" panose="02010609060101010101" pitchFamily="49" charset="-122"/>
              </a:rPr>
              <a:t>thread_info</a:t>
            </a:r>
            <a:r>
              <a:rPr lang="zh-CN" altLang="en-US" sz="1200" dirty="0">
                <a:ea typeface="黑体" panose="02010609060101010101" pitchFamily="49" charset="-122"/>
              </a:rPr>
              <a:t>。且进程描述符起源与该内存区的开始，堆栈起源于内存末端。</a:t>
            </a:r>
            <a:r>
              <a:rPr lang="en-US" altLang="zh-CN" sz="1200" dirty="0" err="1">
                <a:solidFill>
                  <a:srgbClr val="C00000"/>
                </a:solidFill>
                <a:ea typeface="黑体" panose="02010609060101010101" pitchFamily="49" charset="-122"/>
              </a:rPr>
              <a:t>esp</a:t>
            </a:r>
            <a:r>
              <a:rPr lang="zh-CN" altLang="en-US" sz="1200" dirty="0">
                <a:solidFill>
                  <a:srgbClr val="C00000"/>
                </a:solidFill>
                <a:ea typeface="黑体" panose="02010609060101010101" pitchFamily="49" charset="-122"/>
              </a:rPr>
              <a:t>寄存器是</a:t>
            </a:r>
            <a:r>
              <a:rPr lang="en-US" altLang="zh-CN" sz="1200" dirty="0">
                <a:solidFill>
                  <a:srgbClr val="C00000"/>
                </a:solidFill>
                <a:ea typeface="黑体" panose="02010609060101010101" pitchFamily="49" charset="-122"/>
              </a:rPr>
              <a:t>CPU</a:t>
            </a:r>
            <a:r>
              <a:rPr lang="zh-CN" altLang="en-US" sz="1200" dirty="0">
                <a:solidFill>
                  <a:srgbClr val="C00000"/>
                </a:solidFill>
                <a:ea typeface="黑体" panose="02010609060101010101" pitchFamily="49" charset="-122"/>
              </a:rPr>
              <a:t>栈指针</a:t>
            </a:r>
            <a:r>
              <a:rPr lang="zh-CN" altLang="en-US" sz="1200" dirty="0">
                <a:ea typeface="黑体" panose="02010609060101010101" pitchFamily="49" charset="-122"/>
              </a:rPr>
              <a:t>，用来存放栈顶的指针。从用户态刚切换到内核态的时候，堆栈是空的，</a:t>
            </a:r>
            <a:r>
              <a:rPr lang="en-US" altLang="zh-CN" sz="1200" dirty="0" err="1">
                <a:ea typeface="黑体" panose="02010609060101010101" pitchFamily="49" charset="-122"/>
              </a:rPr>
              <a:t>esp</a:t>
            </a:r>
            <a:r>
              <a:rPr lang="zh-CN" altLang="en-US" sz="1200" dirty="0">
                <a:ea typeface="黑体" panose="02010609060101010101" pitchFamily="49" charset="-122"/>
              </a:rPr>
              <a:t>指向</a:t>
            </a:r>
            <a:r>
              <a:rPr lang="en-US" altLang="zh-CN" sz="1200" dirty="0">
                <a:ea typeface="黑体" panose="02010609060101010101" pitchFamily="49" charset="-122"/>
              </a:rPr>
              <a:t>0x015fbfff,</a:t>
            </a:r>
            <a:r>
              <a:rPr lang="zh-CN" altLang="en-US" sz="1200" dirty="0">
                <a:ea typeface="黑体" panose="02010609060101010101" pitchFamily="49" charset="-122"/>
              </a:rPr>
              <a:t>随着数值的写入，它的值开始递减，内存共</a:t>
            </a:r>
            <a:r>
              <a:rPr lang="en-US" altLang="zh-CN" sz="1200" dirty="0">
                <a:ea typeface="黑体" panose="02010609060101010101" pitchFamily="49" charset="-122"/>
              </a:rPr>
              <a:t>8KB</a:t>
            </a:r>
            <a:r>
              <a:rPr lang="zh-CN" altLang="en-US" sz="1200" dirty="0">
                <a:ea typeface="黑体" panose="02010609060101010101" pitchFamily="49" charset="-122"/>
              </a:rPr>
              <a:t>，由于进程描述符不可以超过</a:t>
            </a:r>
            <a:r>
              <a:rPr lang="en-US" altLang="zh-CN" sz="1200" dirty="0">
                <a:ea typeface="黑体" panose="02010609060101010101" pitchFamily="49" charset="-122"/>
              </a:rPr>
              <a:t>1000</a:t>
            </a:r>
            <a:r>
              <a:rPr lang="zh-CN" altLang="en-US" sz="1200" dirty="0">
                <a:ea typeface="黑体" panose="02010609060101010101" pitchFamily="49" charset="-122"/>
              </a:rPr>
              <a:t>个字节，所以堆栈可以写入约</a:t>
            </a:r>
            <a:r>
              <a:rPr lang="en-US" altLang="zh-CN" sz="1200" dirty="0">
                <a:ea typeface="黑体" panose="02010609060101010101" pitchFamily="49" charset="-122"/>
              </a:rPr>
              <a:t>7200</a:t>
            </a:r>
            <a:r>
              <a:rPr lang="zh-CN" altLang="en-US" sz="1200" dirty="0">
                <a:ea typeface="黑体" panose="02010609060101010101" pitchFamily="49" charset="-122"/>
              </a:rPr>
              <a:t>字节的内容，即</a:t>
            </a:r>
            <a:r>
              <a:rPr lang="en-US" altLang="zh-CN" sz="1200" dirty="0" err="1">
                <a:ea typeface="黑体" panose="02010609060101010101" pitchFamily="49" charset="-122"/>
              </a:rPr>
              <a:t>esp</a:t>
            </a:r>
            <a:r>
              <a:rPr lang="zh-CN" altLang="en-US" sz="1200" dirty="0">
                <a:ea typeface="黑体" panose="02010609060101010101" pitchFamily="49" charset="-122"/>
              </a:rPr>
              <a:t>的有效位，是</a:t>
            </a:r>
            <a:r>
              <a:rPr lang="en-US" altLang="zh-CN" sz="1200" dirty="0">
                <a:ea typeface="黑体" panose="02010609060101010101" pitchFamily="49" charset="-122"/>
              </a:rPr>
              <a:t>13</a:t>
            </a:r>
            <a:r>
              <a:rPr lang="zh-CN" altLang="en-US" sz="1200" dirty="0">
                <a:ea typeface="黑体" panose="02010609060101010101" pitchFamily="49" charset="-122"/>
              </a:rPr>
              <a:t>位，所以屏蔽掉该</a:t>
            </a:r>
            <a:r>
              <a:rPr lang="en-US" altLang="zh-CN" sz="1200" dirty="0">
                <a:ea typeface="黑体" panose="02010609060101010101" pitchFamily="49" charset="-122"/>
              </a:rPr>
              <a:t>13</a:t>
            </a:r>
            <a:r>
              <a:rPr lang="zh-CN" altLang="en-US" sz="1200" dirty="0">
                <a:ea typeface="黑体" panose="02010609060101010101" pitchFamily="49" charset="-122"/>
              </a:rPr>
              <a:t>位的值，就可以获得进程描述符的起始地址，就是</a:t>
            </a:r>
            <a:r>
              <a:rPr lang="en-US" altLang="zh-CN" sz="1200" dirty="0">
                <a:ea typeface="黑体" panose="02010609060101010101" pitchFamily="49" charset="-122"/>
              </a:rPr>
              <a:t>current</a:t>
            </a:r>
            <a:r>
              <a:rPr lang="zh-CN" altLang="en-US" sz="1200" dirty="0">
                <a:ea typeface="黑体" panose="02010609060101010101" pitchFamily="49" charset="-122"/>
              </a:rPr>
              <a:t>指针指向的地址。</a:t>
            </a:r>
            <a:endParaRPr lang="en-US" altLang="zh-CN" sz="1200" dirty="0"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988" name="灯片编号占位符 3">
            <a:extLst>
              <a:ext uri="{FF2B5EF4-FFF2-40B4-BE49-F238E27FC236}">
                <a16:creationId xmlns:a16="http://schemas.microsoft.com/office/drawing/2014/main" id="{0064C9C9-168B-9941-854E-4AFE3A023A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72935BE-D7F7-7840-B37A-1D648829F730}" type="slidenum">
              <a:rPr lang="zh-CN" altLang="en-US">
                <a:latin typeface="Calibri" panose="020F0502020204030204" pitchFamily="34" charset="0"/>
              </a:rPr>
              <a:pPr/>
              <a:t>27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98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问：同时可以有多少个进程在同时运行</a:t>
            </a:r>
            <a:endParaRPr kumimoji="1" lang="en-US" altLang="zh-CN" dirty="0"/>
          </a:p>
          <a:p>
            <a:r>
              <a:rPr kumimoji="1" lang="en-US" altLang="zh-CN" dirty="0"/>
              <a:t>Waiting</a:t>
            </a:r>
            <a:r>
              <a:rPr kumimoji="1" lang="zh-CN" altLang="en-US" dirty="0"/>
              <a:t>状态通常是在等待事件触发，一般是发起</a:t>
            </a:r>
            <a:r>
              <a:rPr kumimoji="1" lang="en-US" altLang="zh-CN" dirty="0"/>
              <a:t>I/O</a:t>
            </a:r>
            <a:r>
              <a:rPr kumimoji="1" lang="zh-CN" altLang="en-US" dirty="0"/>
              <a:t>请求，等待</a:t>
            </a:r>
            <a:r>
              <a:rPr kumimoji="1" lang="en-US" altLang="zh-CN" dirty="0"/>
              <a:t>I/O</a:t>
            </a:r>
            <a:r>
              <a:rPr kumimoji="1" lang="zh-CN" altLang="en-US" dirty="0"/>
              <a:t>完成之后进行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1870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问：你认为一个进程大部分时间是在什么状态？</a:t>
            </a:r>
            <a:endParaRPr kumimoji="1" lang="en-US" altLang="zh-CN" dirty="0"/>
          </a:p>
          <a:p>
            <a:r>
              <a:rPr kumimoji="1" lang="zh-CN" altLang="en-US" dirty="0"/>
              <a:t>一个系统可以支持多少个进程？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9179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会有很多等待队列，每种类型的等待队列都有一个，包括磁盘的，输入的，时钟中断的，网络的等等。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0638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问题，编译的时候，谁创建了</a:t>
            </a:r>
            <a:r>
              <a:rPr kumimoji="1" lang="en-US" altLang="zh-CN" dirty="0" err="1"/>
              <a:t>gcc</a:t>
            </a:r>
            <a:r>
              <a:rPr kumimoji="1" lang="en-US" altLang="zh-CN" dirty="0"/>
              <a:t>? </a:t>
            </a:r>
            <a:r>
              <a:rPr kumimoji="1" lang="en-US" altLang="zh-CN" dirty="0" err="1"/>
              <a:t>Gcc</a:t>
            </a:r>
            <a:r>
              <a:rPr kumimoji="1" lang="zh-CN" altLang="en-US" dirty="0"/>
              <a:t>内部包括舍恩么？谁创建了</a:t>
            </a:r>
            <a:r>
              <a:rPr kumimoji="1" lang="en-US" altLang="zh-CN" dirty="0" err="1"/>
              <a:t>cpp</a:t>
            </a:r>
            <a:r>
              <a:rPr kumimoji="1" lang="zh-CN" altLang="en-US" dirty="0"/>
              <a:t>和</a:t>
            </a:r>
            <a:r>
              <a:rPr kumimoji="1" lang="en-US" altLang="zh-CN" dirty="0"/>
              <a:t>cc1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r>
              <a:rPr kumimoji="1" lang="zh-CN" altLang="en-US" dirty="0"/>
              <a:t>谁创建了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r>
              <a:rPr kumimoji="1" lang="zh-CN" altLang="en-US" dirty="0"/>
              <a:t>谁创建了第一个进程 （</a:t>
            </a:r>
            <a:r>
              <a:rPr kumimoji="1" lang="en-US" altLang="zh-CN" dirty="0"/>
              <a:t>PID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？）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9296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主要的好处是什么？</a:t>
            </a:r>
            <a:endParaRPr kumimoji="1" lang="en-US" altLang="zh-CN" dirty="0"/>
          </a:p>
          <a:p>
            <a:r>
              <a:rPr kumimoji="1" lang="zh-CN" altLang="en-US" dirty="0"/>
              <a:t>怎么确定哪个是父进程 哪个是子进程？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2798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父子进程可以同时运行，或者在单核上被</a:t>
            </a:r>
            <a:r>
              <a:rPr kumimoji="1" lang="en-US" altLang="zh-CN" dirty="0" err="1"/>
              <a:t>os</a:t>
            </a:r>
            <a:r>
              <a:rPr kumimoji="1" lang="zh-CN" altLang="en-US" dirty="0"/>
              <a:t>调度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6738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是所有子进程被杀死，还是所有子进程将</a:t>
            </a:r>
            <a:r>
              <a:rPr kumimoji="1" lang="en-US" altLang="zh-CN" dirty="0" err="1"/>
              <a:t>init</a:t>
            </a:r>
            <a:r>
              <a:rPr kumimoji="1" lang="zh-CN" altLang="en-US" dirty="0"/>
              <a:t>作为父进程？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7653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作出改变，是因为</a:t>
            </a:r>
            <a:r>
              <a:rPr kumimoji="1" lang="en-US" altLang="zh-CN" dirty="0" err="1"/>
              <a:t>linux</a:t>
            </a:r>
            <a:r>
              <a:rPr kumimoji="1" lang="zh-CN" altLang="en-US" dirty="0"/>
              <a:t>内核中的很多内核监控进程，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 </a:t>
            </a:r>
            <a:r>
              <a:rPr kumimoji="1" lang="en-US" altLang="zh-CN" dirty="0"/>
              <a:t>daemon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  <a:r>
              <a:rPr kumimoji="1" lang="zh-CN" altLang="en-US" dirty="0"/>
              <a:t>，需要监控这些子进程的运行。而不是简单的把</a:t>
            </a:r>
            <a:r>
              <a:rPr kumimoji="1" lang="en-US" altLang="zh-CN" dirty="0"/>
              <a:t>orphaned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children</a:t>
            </a:r>
            <a:r>
              <a:rPr kumimoji="1" lang="zh-CN" altLang="en-US" dirty="0"/>
              <a:t>交给进程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2443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5667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6272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需要将内存保存到磁盘吗？</a:t>
            </a:r>
            <a:endParaRPr kumimoji="1" lang="en-US" altLang="zh-CN" dirty="0"/>
          </a:p>
          <a:p>
            <a:r>
              <a:rPr kumimoji="1" lang="en-US" altLang="zh-CN" dirty="0"/>
              <a:t>Cache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TLB</a:t>
            </a:r>
            <a:r>
              <a:rPr kumimoji="1" lang="zh-CN" altLang="en-US" dirty="0"/>
              <a:t>该怎么办？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7742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1616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这个程序做了些什么？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2607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1807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3535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当操作系统销毁一个运行的进程，会讲当前寄存器的值保存到该进程的</a:t>
            </a:r>
            <a:r>
              <a:rPr kumimoji="1" lang="en-US" altLang="zh-CN" dirty="0"/>
              <a:t>PCB</a:t>
            </a:r>
            <a:r>
              <a:rPr kumimoji="1" lang="zh-CN" altLang="en-US" dirty="0"/>
              <a:t>，而当</a:t>
            </a:r>
            <a:r>
              <a:rPr kumimoji="1" lang="en-US" altLang="zh-CN" dirty="0"/>
              <a:t>OS</a:t>
            </a:r>
            <a:r>
              <a:rPr kumimoji="1" lang="zh-CN" altLang="en-US" dirty="0"/>
              <a:t>开始唤醒一个新的进程，他会将保存在</a:t>
            </a:r>
            <a:r>
              <a:rPr kumimoji="1" lang="en-US" altLang="zh-CN" dirty="0"/>
              <a:t>PCB</a:t>
            </a:r>
            <a:r>
              <a:rPr kumimoji="1" lang="zh-CN" altLang="en-US" dirty="0"/>
              <a:t>的值加载进硬件寄存器。</a:t>
            </a:r>
            <a:endParaRPr kumimoji="1" lang="en-US" altLang="zh-CN" dirty="0"/>
          </a:p>
          <a:p>
            <a:r>
              <a:rPr kumimoji="1" lang="zh-CN" altLang="en-US" dirty="0"/>
              <a:t>问：这时候运行中的代码会发生什么？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2363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0950A2EB-6C4B-8D4A-A606-C03F2143DCF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0275" y="741363"/>
            <a:ext cx="4937125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5BB39573-032E-3642-B600-3A1EF97649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/>
              <a:t>pid_t pid;/**********</a:t>
            </a:r>
            <a:r>
              <a:rPr lang="zh-CN" altLang="en-US"/>
              <a:t>进程标识符</a:t>
            </a:r>
            <a:r>
              <a:rPr lang="en-US" altLang="zh-CN"/>
              <a:t>,</a:t>
            </a:r>
            <a:r>
              <a:rPr lang="zh-CN" altLang="en-US"/>
              <a:t>用来代表一个进程***********</a:t>
            </a:r>
            <a:r>
              <a:rPr lang="en-US" altLang="zh-CN"/>
              <a:t>/</a:t>
            </a:r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0724" name="灯片编号占位符 3">
            <a:extLst>
              <a:ext uri="{FF2B5EF4-FFF2-40B4-BE49-F238E27FC236}">
                <a16:creationId xmlns:a16="http://schemas.microsoft.com/office/drawing/2014/main" id="{924448F8-E007-9B48-AC84-C111F24543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012981D-D007-314A-AACB-3BEF4022BE8F}" type="slidenum">
              <a:rPr lang="zh-CN" altLang="en-US">
                <a:latin typeface="Calibri" panose="020F0502020204030204" pitchFamily="34" charset="0"/>
              </a:rPr>
              <a:pPr/>
              <a:t>24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782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449DBFCE-7897-FD41-8CCB-22D2822FB4C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0275" y="741363"/>
            <a:ext cx="4937125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F34056FF-9A00-324F-8991-E03CCE87DB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dirty="0"/>
              <a:t>*</a:t>
            </a:r>
            <a:r>
              <a:rPr lang="en-US" altLang="zh-CN" dirty="0"/>
              <a:t>parent</a:t>
            </a:r>
            <a:r>
              <a:rPr lang="zh-CN" altLang="en-US" dirty="0"/>
              <a:t>是该进程现在的父进程，有可能是”继父“*</a:t>
            </a:r>
            <a:r>
              <a:rPr lang="en-US" altLang="zh-CN" dirty="0"/>
              <a:t>.</a:t>
            </a:r>
            <a:r>
              <a:rPr lang="zh-CN" altLang="en-US" dirty="0"/>
              <a:t> *这里</a:t>
            </a:r>
            <a:r>
              <a:rPr lang="en-US" altLang="zh-CN" dirty="0"/>
              <a:t>children</a:t>
            </a:r>
            <a:r>
              <a:rPr lang="zh-CN" altLang="en-US" dirty="0"/>
              <a:t>指的是该进程孩子的链表，可以得到所有孩子的进程描述符*</a:t>
            </a:r>
            <a:r>
              <a:rPr lang="en-US" altLang="zh-CN" dirty="0"/>
              <a:t>.</a:t>
            </a:r>
            <a:r>
              <a:rPr lang="zh-CN" altLang="en-US" dirty="0"/>
              <a:t> *</a:t>
            </a:r>
            <a:r>
              <a:rPr lang="en-US" altLang="zh-CN" dirty="0"/>
              <a:t>sibling</a:t>
            </a:r>
            <a:r>
              <a:rPr lang="zh-CN" altLang="en-US" dirty="0"/>
              <a:t>该进程兄弟的链表，也就是其父亲的所有孩子的链表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FC461ECA-3F72-3E4C-8A68-68ADE61EC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475939D-6D21-F948-9045-CF13559DBA68}" type="slidenum">
              <a:rPr lang="zh-CN" altLang="en-US">
                <a:latin typeface="Calibri" panose="020F0502020204030204" pitchFamily="34" charset="0"/>
              </a:rPr>
              <a:pPr/>
              <a:t>25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722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>
            <a:extLst>
              <a:ext uri="{FF2B5EF4-FFF2-40B4-BE49-F238E27FC236}">
                <a16:creationId xmlns:a16="http://schemas.microsoft.com/office/drawing/2014/main" id="{A5C59A32-374F-DA40-820C-0C2DF8B9C7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0275" y="741363"/>
            <a:ext cx="4937125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>
            <a:extLst>
              <a:ext uri="{FF2B5EF4-FFF2-40B4-BE49-F238E27FC236}">
                <a16:creationId xmlns:a16="http://schemas.microsoft.com/office/drawing/2014/main" id="{D6DD1546-65EB-7C46-878D-9BBF6D0A189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dirty="0"/>
              <a:t>这个字段将</a:t>
            </a:r>
            <a:r>
              <a:rPr lang="en-US" altLang="zh-CN" dirty="0"/>
              <a:t>task</a:t>
            </a:r>
            <a:r>
              <a:rPr lang="zh-CN" altLang="en-US" dirty="0"/>
              <a:t>对应的三种</a:t>
            </a:r>
            <a:r>
              <a:rPr lang="en-US" altLang="zh-CN" dirty="0"/>
              <a:t>PID</a:t>
            </a:r>
            <a:r>
              <a:rPr lang="zh-CN" altLang="en-US" dirty="0"/>
              <a:t>都存在一个数组中，因此，要取</a:t>
            </a:r>
            <a:r>
              <a:rPr lang="en-US" altLang="zh-CN" dirty="0"/>
              <a:t>PID</a:t>
            </a:r>
            <a:r>
              <a:rPr lang="zh-CN" altLang="en-US" dirty="0"/>
              <a:t>，则只需取</a:t>
            </a:r>
            <a:r>
              <a:rPr lang="en-US" altLang="zh-CN" dirty="0"/>
              <a:t>PIDTYPE_PID</a:t>
            </a:r>
            <a:r>
              <a:rPr lang="zh-CN" altLang="en-US" dirty="0"/>
              <a:t>对应的实例即可，同理也可以取得</a:t>
            </a:r>
            <a:r>
              <a:rPr lang="en-US" altLang="zh-CN" dirty="0"/>
              <a:t>PGID</a:t>
            </a:r>
            <a:r>
              <a:rPr lang="zh-CN" altLang="en-US" dirty="0"/>
              <a:t>和</a:t>
            </a:r>
            <a:r>
              <a:rPr lang="en-US" altLang="zh-CN" dirty="0"/>
              <a:t>SID</a:t>
            </a:r>
            <a:r>
              <a:rPr lang="zh-CN" altLang="en-US" dirty="0"/>
              <a:t>。</a:t>
            </a:r>
          </a:p>
        </p:txBody>
      </p:sp>
      <p:sp>
        <p:nvSpPr>
          <p:cNvPr id="34820" name="灯片编号占位符 3">
            <a:extLst>
              <a:ext uri="{FF2B5EF4-FFF2-40B4-BE49-F238E27FC236}">
                <a16:creationId xmlns:a16="http://schemas.microsoft.com/office/drawing/2014/main" id="{696A3EEA-CA86-8742-9DEF-412914BD37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75A4F37-80B7-FE4A-986D-3E5979543900}" type="slidenum">
              <a:rPr lang="zh-CN" altLang="en-US">
                <a:latin typeface="Calibri" panose="020F0502020204030204" pitchFamily="34" charset="0"/>
              </a:rPr>
              <a:pPr/>
              <a:t>26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400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backgroud-bluefram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793" y="561975"/>
            <a:ext cx="9161585" cy="629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软件所所徽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3935" y="112713"/>
            <a:ext cx="1261696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iscas-mzd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66390" y="96838"/>
            <a:ext cx="1976803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282802" y="333375"/>
            <a:ext cx="2626040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923" b="0">
                <a:solidFill>
                  <a:srgbClr val="777777"/>
                </a:solidFill>
                <a:ea typeface="华文行楷" pitchFamily="2" charset="-122"/>
              </a:rPr>
              <a:t>Institute of Software,Chinese Academy of Sciences</a:t>
            </a:r>
          </a:p>
        </p:txBody>
      </p:sp>
      <p:sp>
        <p:nvSpPr>
          <p:cNvPr id="191386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451339" y="1828801"/>
            <a:ext cx="8241323" cy="1744663"/>
          </a:xfrm>
          <a:noFill/>
        </p:spPr>
        <p:txBody>
          <a:bodyPr lIns="91440" rIns="91440"/>
          <a:lstStyle>
            <a:lvl1pPr algn="ctr">
              <a:defRPr sz="3692" b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1386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521069" y="3886200"/>
            <a:ext cx="5908431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954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D8CAA4-D073-466F-8D95-83D121EDC3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568326"/>
            <a:ext cx="2286000" cy="54530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568326"/>
            <a:ext cx="6717323" cy="54530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CB4ECF-B331-4F26-9EDB-E08F759F9B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0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242050"/>
            <a:ext cx="1758462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1DE90A-06C3-47CE-BA8B-3C8F01A401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109" name="Rectangle 1061"/>
          <p:cNvSpPr>
            <a:spLocks noGrp="1" noChangeAspect="1" noChangeArrowheads="1"/>
          </p:cNvSpPr>
          <p:nvPr>
            <p:ph type="title" hasCustomPrompt="1"/>
          </p:nvPr>
        </p:nvSpPr>
        <p:spPr bwMode="auto">
          <a:xfrm>
            <a:off x="0" y="561976"/>
            <a:ext cx="9144000" cy="557213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</a:ln>
          <a:effectLst/>
        </p:spPr>
        <p:txBody>
          <a:bodyPr vert="horz" wrap="square" lIns="288000" tIns="45720" rIns="288000" bIns="45720" numCol="1" anchor="ctr" anchorCtr="0" compatLnSpc="1"/>
          <a:lstStyle/>
          <a:p>
            <a:pPr lvl="0"/>
            <a:r>
              <a:rPr lang="zh-CN" altLang="en-US" dirty="0"/>
              <a:t>单击此处编辑母版标题样式文件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6453243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03701-8B22-4BF9-B83D-C544728963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tIns="107950" bIns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7525790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1339" y="1340769"/>
            <a:ext cx="8241323" cy="4896543"/>
          </a:xfrm>
        </p:spPr>
        <p:txBody>
          <a:bodyPr/>
          <a:lstStyle>
            <a:lvl1pPr>
              <a:defRPr sz="2585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lnSpc>
                <a:spcPct val="100000"/>
              </a:lnSpc>
              <a:defRPr sz="1846" b="1">
                <a:solidFill>
                  <a:schemeClr val="tx1"/>
                </a:solidFill>
                <a:latin typeface="Times New Roman" pitchFamily="18" charset="0"/>
                <a:ea typeface="幼圆" pitchFamily="49" charset="-122"/>
                <a:cs typeface="Times New Roman" pitchFamily="18" charset="0"/>
              </a:defRPr>
            </a:lvl2pPr>
            <a:lvl3pPr>
              <a:buFont typeface="Wingdings" pitchFamily="2" charset="2"/>
              <a:buChar char="Ø"/>
              <a:defRPr b="1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865495-C111-4C7C-9322-8F1EB44179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548681"/>
            <a:ext cx="9144000" cy="557213"/>
          </a:xfrm>
        </p:spPr>
        <p:txBody>
          <a:bodyPr tIns="144000"/>
          <a:lstStyle>
            <a:lvl1pPr>
              <a:defRPr sz="2585" b="1">
                <a:latin typeface="黑体" pitchFamily="2" charset="-122"/>
                <a:ea typeface="黑体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</p:spPr>
        <p:txBody>
          <a:bodyPr anchor="t"/>
          <a:lstStyle>
            <a:lvl1pPr algn="l">
              <a:defRPr sz="3692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782C1A-C5B3-42D5-AF87-DBD5476B7B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1339" y="1412875"/>
            <a:ext cx="4050323" cy="460851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2339" y="1412875"/>
            <a:ext cx="4050323" cy="460851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B3FC63-DC1C-492E-BE4D-1055C8A017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BE4DC1-00FC-4933-8396-B0E01B5386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6664B-AA12-4858-9E22-C1219749D7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0" y="548681"/>
            <a:ext cx="9144000" cy="557213"/>
          </a:xfrm>
        </p:spPr>
        <p:txBody>
          <a:bodyPr tIns="144000"/>
          <a:lstStyle>
            <a:lvl1pPr>
              <a:defRPr sz="2585" b="1">
                <a:latin typeface="黑体" pitchFamily="2" charset="-122"/>
                <a:ea typeface="黑体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13D05-8C78-47A2-8570-EF6F17F897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538" y="273051"/>
            <a:ext cx="5111262" cy="5853113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35" cy="4691063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24378-1C3B-44E6-BF5E-36164A66F8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945347-3C44-40D5-A17B-53A0D03169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063" descr="backgroud-blueframe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-8793" y="561975"/>
            <a:ext cx="9161585" cy="629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1047" descr="软件所所徽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105400" y="112713"/>
            <a:ext cx="1261697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1056" descr="iscas-mzd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566390" y="96838"/>
            <a:ext cx="1976803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3" name="Text Box 1045"/>
          <p:cNvSpPr txBox="1">
            <a:spLocks noChangeArrowheads="1"/>
          </p:cNvSpPr>
          <p:nvPr/>
        </p:nvSpPr>
        <p:spPr bwMode="auto">
          <a:xfrm>
            <a:off x="6282802" y="333375"/>
            <a:ext cx="2626040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923" b="0">
                <a:solidFill>
                  <a:srgbClr val="777777"/>
                </a:solidFill>
                <a:ea typeface="华文行楷" pitchFamily="2" charset="-122"/>
              </a:rPr>
              <a:t>Institute of Software,Chinese Academy of Sciences</a:t>
            </a:r>
          </a:p>
        </p:txBody>
      </p:sp>
      <p:sp>
        <p:nvSpPr>
          <p:cNvPr id="3105" name="Rectangle 105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3046" y="6242050"/>
            <a:ext cx="17584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92" b="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06" name="Rectangle 105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83877" y="6242050"/>
            <a:ext cx="26728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92" b="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07" name="Rectangle 105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49107" y="6242050"/>
            <a:ext cx="17584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92" b="0">
                <a:solidFill>
                  <a:srgbClr val="0000CC"/>
                </a:solidFill>
                <a:ea typeface="+mn-ea"/>
              </a:defRPr>
            </a:lvl1pPr>
          </a:lstStyle>
          <a:p>
            <a:pPr>
              <a:defRPr/>
            </a:pPr>
            <a:fld id="{60FDD7D6-4A33-4BAD-82C5-1FFBFF1AD1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057" name="Rectangle 106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1339" y="1412875"/>
            <a:ext cx="8241323" cy="460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109" name="Rectangle 1061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0" y="568326"/>
            <a:ext cx="9144000" cy="557213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单击此处编辑母版标题样式文件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7" r:id="rId12"/>
    <p:sldLayoutId id="2147483758" r:id="rId13"/>
  </p:sldLayoutIdLst>
  <p:transition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5pPr>
      <a:lvl6pPr marL="422041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6pPr>
      <a:lvl7pPr marL="844083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7pPr>
      <a:lvl8pPr marL="1266124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8pPr>
      <a:lvl9pPr marL="1688165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9pPr>
    </p:titleStyle>
    <p:bodyStyle>
      <a:lvl1pPr marL="316531" indent="-316531" algn="l" rtl="0" eaLnBrk="0" fontAlgn="base" hangingPunct="0">
        <a:spcBef>
          <a:spcPct val="20000"/>
        </a:spcBef>
        <a:spcAft>
          <a:spcPct val="0"/>
        </a:spcAft>
        <a:buClr>
          <a:srgbClr val="FF5050"/>
        </a:buClr>
        <a:buSzPct val="120000"/>
        <a:buFont typeface="Wingdings" pitchFamily="2" charset="2"/>
        <a:buChar char="§"/>
        <a:defRPr kumimoji="1" sz="2400" b="1">
          <a:solidFill>
            <a:srgbClr val="000066"/>
          </a:solidFill>
          <a:latin typeface="+mn-lt"/>
          <a:ea typeface="+mn-ea"/>
          <a:cs typeface="+mn-cs"/>
        </a:defRPr>
      </a:lvl1pPr>
      <a:lvl2pPr marL="685817" indent="-263776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v"/>
        <a:defRPr kumimoji="1" sz="2215">
          <a:solidFill>
            <a:srgbClr val="FF3300"/>
          </a:solidFill>
          <a:latin typeface="+mn-lt"/>
          <a:ea typeface="+mn-ea"/>
        </a:defRPr>
      </a:lvl2pPr>
      <a:lvl3pPr marL="1055103" indent="-211021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pitchFamily="2" charset="2"/>
        <a:buChar char="F"/>
        <a:defRPr kumimoji="1" sz="1846">
          <a:solidFill>
            <a:srgbClr val="0000FF"/>
          </a:solidFill>
          <a:latin typeface="+mn-lt"/>
          <a:ea typeface="+mn-ea"/>
        </a:defRPr>
      </a:lvl3pPr>
      <a:lvl4pPr marL="1477145" indent="-211021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>
          <a:solidFill>
            <a:srgbClr val="CC3300"/>
          </a:solidFill>
          <a:latin typeface="+mn-lt"/>
          <a:ea typeface="+mn-ea"/>
        </a:defRPr>
      </a:lvl4pPr>
      <a:lvl5pPr marL="1899186" indent="-211021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5pPr>
      <a:lvl6pPr marL="2321227" indent="-211021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6pPr>
      <a:lvl7pPr marL="2743269" indent="-211021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7pPr>
      <a:lvl8pPr marL="3165310" indent="-211021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8pPr>
      <a:lvl9pPr marL="3587351" indent="-211021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aizure.org/projects/evolution_x86_context_switch_linux/" TargetMode="External"/><Relationship Id="rId4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1567870"/>
            <a:ext cx="9144000" cy="199406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>
            <a:lvl1pPr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62" spc="277" dirty="0">
                <a:solidFill>
                  <a:srgbClr val="000066"/>
                </a:solidFill>
                <a:latin typeface="+mj-ea"/>
                <a:ea typeface="+mj-ea"/>
              </a:rPr>
              <a:t>《</a:t>
            </a:r>
            <a:r>
              <a:rPr lang="en-US" altLang="zh-CN" sz="4062" spc="277" dirty="0" err="1">
                <a:solidFill>
                  <a:srgbClr val="000066"/>
                </a:solidFill>
                <a:latin typeface="+mj-ea"/>
              </a:rPr>
              <a:t>openEuler</a:t>
            </a:r>
            <a:r>
              <a:rPr lang="zh-CN" altLang="en-US" sz="4062" spc="277" dirty="0">
                <a:solidFill>
                  <a:srgbClr val="000066"/>
                </a:solidFill>
                <a:latin typeface="+mj-ea"/>
              </a:rPr>
              <a:t>内核编程</a:t>
            </a:r>
            <a:r>
              <a:rPr lang="en-US" altLang="zh-CN" sz="4062" spc="277" dirty="0">
                <a:solidFill>
                  <a:srgbClr val="000066"/>
                </a:solidFill>
                <a:latin typeface="+mj-ea"/>
                <a:ea typeface="+mj-ea"/>
              </a:rPr>
              <a:t>》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92" spc="277" dirty="0">
                <a:solidFill>
                  <a:srgbClr val="000066"/>
                </a:solidFill>
                <a:latin typeface="+mj-ea"/>
                <a:ea typeface="+mj-ea"/>
              </a:rPr>
              <a:t>第四章 第</a:t>
            </a:r>
            <a:r>
              <a:rPr lang="en-US" altLang="zh-CN" sz="3692" spc="277" dirty="0">
                <a:solidFill>
                  <a:srgbClr val="000066"/>
                </a:solidFill>
                <a:latin typeface="+mj-ea"/>
                <a:ea typeface="+mj-ea"/>
              </a:rPr>
              <a:t>1</a:t>
            </a:r>
            <a:r>
              <a:rPr lang="zh-CN" altLang="en-US" sz="3692" spc="277" dirty="0">
                <a:solidFill>
                  <a:srgbClr val="000066"/>
                </a:solidFill>
                <a:latin typeface="+mj-ea"/>
                <a:ea typeface="+mj-ea"/>
              </a:rPr>
              <a:t>讲 进程</a:t>
            </a: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2609" y="4625440"/>
            <a:ext cx="9144000" cy="11964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5050"/>
              </a:buClr>
              <a:buSzPct val="120000"/>
              <a:buFont typeface="Wingdings" panose="05000000000000000000" pitchFamily="2" charset="2"/>
              <a:buChar char="§"/>
              <a:defRPr kumimoji="1" sz="26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v"/>
              <a:defRPr kumimoji="1" sz="240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/>
              <a:buChar char="F"/>
              <a:defRPr kumimoji="1" sz="20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rgbClr val="1C1C1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rgbClr val="1C1C1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rgbClr val="1C1C1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rgbClr val="1C1C1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rgbClr val="1C1C1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SzPct val="50000"/>
              <a:buNone/>
            </a:pPr>
            <a:r>
              <a:rPr kumimoji="0" lang="zh-CN" altLang="en-US" sz="2400" dirty="0">
                <a:solidFill>
                  <a:srgbClr val="CC0000"/>
                </a:solidFill>
                <a:latin typeface="+mj-ea"/>
                <a:ea typeface="+mj-ea"/>
              </a:rPr>
              <a:t>中国科学院软件研究所</a:t>
            </a:r>
            <a:endParaRPr kumimoji="0" lang="en-US" altLang="zh-CN" sz="2400" dirty="0">
              <a:solidFill>
                <a:srgbClr val="CC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SzPct val="50000"/>
              <a:buNone/>
            </a:pPr>
            <a:fld id="{2133CF6D-AB55-400B-B9B2-17E6264C77D7}" type="datetime2">
              <a:rPr kumimoji="0" lang="zh-CN" altLang="en-US" sz="2400" smtClean="0">
                <a:solidFill>
                  <a:srgbClr val="CC0000"/>
                </a:solidFill>
                <a:latin typeface="+mj-ea"/>
                <a:ea typeface="+mj-ea"/>
              </a:rPr>
              <a:pPr>
                <a:lnSpc>
                  <a:spcPct val="150000"/>
                </a:lnSpc>
                <a:spcBef>
                  <a:spcPts val="0"/>
                </a:spcBef>
                <a:buClr>
                  <a:schemeClr val="hlink"/>
                </a:buClr>
                <a:buSzPct val="50000"/>
                <a:buNone/>
              </a:pPr>
              <a:t>2021年6月8日</a:t>
            </a:fld>
            <a:endParaRPr kumimoji="0" lang="en-US" altLang="zh-CN" sz="2400" dirty="0">
              <a:solidFill>
                <a:srgbClr val="CC0000"/>
              </a:solidFill>
              <a:latin typeface="+mj-ea"/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613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FF526A0-5251-42DA-A113-5E74C4EED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8378"/>
            <a:ext cx="9144000" cy="514350"/>
          </a:xfrm>
        </p:spPr>
        <p:txBody>
          <a:bodyPr/>
          <a:lstStyle/>
          <a:p>
            <a:r>
              <a:rPr lang="en-US" dirty="0" err="1"/>
              <a:t>程序实例</a:t>
            </a:r>
            <a:endParaRPr lang="en-US" dirty="0"/>
          </a:p>
        </p:txBody>
      </p:sp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88B78337-EDAC-1F40-ACB5-34CEC47893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9" y="2140658"/>
            <a:ext cx="4050323" cy="3108621"/>
          </a:xfr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C546F87-ADA2-4493-B613-B055EEAE1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2339" y="1567962"/>
            <a:ext cx="4050323" cy="4852140"/>
          </a:xfrm>
        </p:spPr>
        <p:txBody>
          <a:bodyPr/>
          <a:lstStyle/>
          <a:p>
            <a:r>
              <a:rPr lang="en-US" dirty="0" err="1"/>
              <a:t>静态变量的地址总是相同的</a:t>
            </a:r>
            <a:r>
              <a:rPr lang="zh-CN" altLang="en-US" dirty="0"/>
              <a:t>，但其值却是不同的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结论：地址不是绝对的</a:t>
            </a:r>
            <a:endParaRPr lang="en-US" altLang="zh-CN" dirty="0"/>
          </a:p>
          <a:p>
            <a:pPr lvl="1"/>
            <a:r>
              <a:rPr lang="zh-CN" altLang="en-US" dirty="0"/>
              <a:t>每个进程有自己独立的内存地址空间</a:t>
            </a:r>
            <a:endParaRPr lang="en-US" altLang="zh-CN" dirty="0"/>
          </a:p>
          <a:p>
            <a:r>
              <a:rPr lang="zh-CN" altLang="en-US" dirty="0"/>
              <a:t>优势：</a:t>
            </a:r>
            <a:endParaRPr lang="en-US" altLang="zh-CN" dirty="0"/>
          </a:p>
          <a:p>
            <a:pPr lvl="1"/>
            <a:r>
              <a:rPr lang="en-US" altLang="zh-CN" dirty="0"/>
              <a:t>Compiler/linker/loader</a:t>
            </a:r>
            <a:r>
              <a:rPr lang="zh-CN" altLang="en-US" dirty="0"/>
              <a:t>不需要关心具体地址</a:t>
            </a:r>
            <a:endParaRPr lang="en-US" altLang="zh-CN" dirty="0"/>
          </a:p>
          <a:p>
            <a:pPr lvl="1"/>
            <a:r>
              <a:rPr lang="zh-CN" altLang="en-US" dirty="0"/>
              <a:t>地址空间可以大于实际内存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049835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70C5EB8-E038-0742-80A6-9D641A475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程序不是进程</a:t>
            </a:r>
            <a:endParaRPr lang="en-US" altLang="zh-CN" dirty="0"/>
          </a:p>
          <a:p>
            <a:pPr lvl="1"/>
            <a:r>
              <a:rPr lang="zh-CN" altLang="en-US" dirty="0"/>
              <a:t>程序是静态的 </a:t>
            </a:r>
          </a:p>
          <a:p>
            <a:pPr lvl="2"/>
            <a:r>
              <a:rPr lang="zh-CN" altLang="en-US" dirty="0"/>
              <a:t>代码</a:t>
            </a:r>
            <a:r>
              <a:rPr lang="en-US" altLang="zh-CN" dirty="0"/>
              <a:t>+</a:t>
            </a:r>
            <a:r>
              <a:rPr lang="zh-CN" altLang="en-US" dirty="0"/>
              <a:t>数据 </a:t>
            </a:r>
          </a:p>
          <a:p>
            <a:pPr lvl="1"/>
            <a:r>
              <a:rPr lang="zh-CN" altLang="en-US" dirty="0"/>
              <a:t>进程是动态的</a:t>
            </a:r>
            <a:endParaRPr lang="en-US" altLang="zh-CN" dirty="0"/>
          </a:p>
          <a:p>
            <a:pPr lvl="2"/>
            <a:r>
              <a:rPr lang="en" altLang="zh-CN" dirty="0"/>
              <a:t>instruction execution + data + OS resource + more </a:t>
            </a:r>
          </a:p>
          <a:p>
            <a:endParaRPr lang="en" altLang="zh-CN" dirty="0"/>
          </a:p>
          <a:p>
            <a:r>
              <a:rPr lang="zh-CN" altLang="en-US" dirty="0"/>
              <a:t>程序</a:t>
            </a:r>
            <a:r>
              <a:rPr lang="en" altLang="zh-CN" dirty="0"/>
              <a:t>vs</a:t>
            </a:r>
            <a:r>
              <a:rPr lang="zh-CN" altLang="en-US" dirty="0"/>
              <a:t>进程</a:t>
            </a:r>
            <a:r>
              <a:rPr lang="en-US" altLang="zh-CN" dirty="0"/>
              <a:t>: </a:t>
            </a:r>
            <a:r>
              <a:rPr lang="zh-CN" altLang="en-US" dirty="0"/>
              <a:t>不是</a:t>
            </a:r>
            <a:r>
              <a:rPr lang="en-US" altLang="zh-CN" dirty="0"/>
              <a:t>1</a:t>
            </a:r>
            <a:r>
              <a:rPr lang="zh-CN" altLang="en-US" dirty="0"/>
              <a:t>对</a:t>
            </a:r>
            <a:r>
              <a:rPr lang="en-US" altLang="zh-CN" dirty="0"/>
              <a:t>1</a:t>
            </a:r>
            <a:r>
              <a:rPr lang="zh-CN" altLang="en-US" dirty="0"/>
              <a:t>的映射关系</a:t>
            </a:r>
            <a:endParaRPr lang="en-US" altLang="zh-CN" dirty="0"/>
          </a:p>
          <a:p>
            <a:pPr lvl="1"/>
            <a:r>
              <a:rPr lang="zh-CN" altLang="en-US" dirty="0"/>
              <a:t>进程大于程序</a:t>
            </a:r>
            <a:r>
              <a:rPr lang="en-US" altLang="zh-CN" dirty="0"/>
              <a:t>: </a:t>
            </a:r>
            <a:r>
              <a:rPr lang="zh-CN" altLang="en-US" dirty="0"/>
              <a:t>进程不只有代码与数据</a:t>
            </a:r>
            <a:endParaRPr lang="en-US" altLang="zh-CN" dirty="0"/>
          </a:p>
          <a:p>
            <a:pPr lvl="1"/>
            <a:r>
              <a:rPr lang="zh-CN" altLang="en-US" dirty="0"/>
              <a:t>程序大于进程</a:t>
            </a:r>
            <a:r>
              <a:rPr lang="en-US" altLang="zh-CN" dirty="0"/>
              <a:t>:</a:t>
            </a:r>
            <a:r>
              <a:rPr lang="zh-CN" altLang="en-US" dirty="0"/>
              <a:t>一个程序可能有多个同时执行的进程</a:t>
            </a:r>
            <a:endParaRPr lang="en-US" altLang="zh-CN" dirty="0"/>
          </a:p>
          <a:p>
            <a:pPr lvl="1"/>
            <a:r>
              <a:rPr lang="zh-CN" altLang="en-US" dirty="0"/>
              <a:t>进程大于程序</a:t>
            </a:r>
            <a:r>
              <a:rPr lang="en-US" altLang="zh-CN" dirty="0"/>
              <a:t>: </a:t>
            </a:r>
            <a:r>
              <a:rPr lang="zh-CN" altLang="en-US" dirty="0"/>
              <a:t>一个进程可以运行多个程序 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5C16EC7-92CC-E748-A2BD-72D4BF539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程序</a:t>
            </a:r>
          </a:p>
        </p:txBody>
      </p:sp>
    </p:spTree>
    <p:extLst>
      <p:ext uri="{BB962C8B-B14F-4D97-AF65-F5344CB8AC3E}">
        <p14:creationId xmlns:p14="http://schemas.microsoft.com/office/powerpoint/2010/main" val="223312521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70C5EB8-E038-0742-80A6-9D641A475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CPU</a:t>
            </a:r>
            <a:r>
              <a:rPr lang="zh-CN" altLang="en-US" dirty="0"/>
              <a:t>虚拟</a:t>
            </a:r>
            <a:endParaRPr lang="en-US" altLang="zh-CN" dirty="0"/>
          </a:p>
          <a:p>
            <a:pPr lvl="1"/>
            <a:r>
              <a:rPr lang="zh-CN" altLang="en-US" dirty="0"/>
              <a:t>通过上下文</a:t>
            </a:r>
            <a:r>
              <a:rPr lang="en-US" altLang="zh-CN" dirty="0"/>
              <a:t>(</a:t>
            </a:r>
            <a:r>
              <a:rPr lang="en" altLang="zh-CN" dirty="0"/>
              <a:t>Context)</a:t>
            </a:r>
            <a:r>
              <a:rPr lang="zh-CN" altLang="en-US" dirty="0"/>
              <a:t>环境实现对</a:t>
            </a:r>
            <a:r>
              <a:rPr lang="en" altLang="zh-CN" dirty="0"/>
              <a:t>CPU</a:t>
            </a:r>
            <a:r>
              <a:rPr lang="zh-CN" altLang="en-US" dirty="0"/>
              <a:t>的虚拟 </a:t>
            </a:r>
          </a:p>
          <a:p>
            <a:endParaRPr lang="en-US" altLang="zh-CN" dirty="0"/>
          </a:p>
          <a:p>
            <a:r>
              <a:rPr lang="zh-CN" altLang="en-US" dirty="0"/>
              <a:t>内存虚拟</a:t>
            </a:r>
            <a:endParaRPr lang="en-US" altLang="zh-CN" dirty="0"/>
          </a:p>
          <a:p>
            <a:pPr lvl="1"/>
            <a:r>
              <a:rPr lang="zh-CN" altLang="en-US" dirty="0"/>
              <a:t>通过地址空间</a:t>
            </a:r>
            <a:r>
              <a:rPr lang="en-US" altLang="zh-CN" dirty="0"/>
              <a:t>(</a:t>
            </a:r>
            <a:r>
              <a:rPr lang="en" altLang="zh-CN" dirty="0"/>
              <a:t>Address)</a:t>
            </a:r>
            <a:r>
              <a:rPr lang="zh-CN" altLang="en-US" dirty="0"/>
              <a:t>机制实现对对内存系统的虚拟 </a:t>
            </a:r>
          </a:p>
          <a:p>
            <a:endParaRPr lang="en-US" altLang="zh-CN" dirty="0"/>
          </a:p>
          <a:p>
            <a:r>
              <a:rPr lang="zh-CN" altLang="en-US" dirty="0"/>
              <a:t>两种虚拟机制共同构筑了</a:t>
            </a:r>
            <a:r>
              <a:rPr lang="en" altLang="zh-CN" dirty="0"/>
              <a:t>virtual machine abstraction </a:t>
            </a:r>
          </a:p>
          <a:p>
            <a:pPr lvl="1"/>
            <a:r>
              <a:rPr lang="zh-CN" altLang="en-US" dirty="0"/>
              <a:t>多道并发、隔离保护、资源共享、调度协作 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5C16EC7-92CC-E748-A2BD-72D4BF539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通过进程实现的两种虚拟机制</a:t>
            </a:r>
          </a:p>
        </p:txBody>
      </p:sp>
    </p:spTree>
    <p:extLst>
      <p:ext uri="{BB962C8B-B14F-4D97-AF65-F5344CB8AC3E}">
        <p14:creationId xmlns:p14="http://schemas.microsoft.com/office/powerpoint/2010/main" val="193064961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70C5EB8-E038-0742-80A6-9D641A475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多个进程：各个插件、标签页</a:t>
            </a:r>
            <a:endParaRPr kumimoji="1" lang="en-US" altLang="zh-CN" dirty="0"/>
          </a:p>
          <a:p>
            <a:r>
              <a:rPr lang="zh-CN" altLang="en-US" dirty="0"/>
              <a:t>如果一个页面崩溃，不会使得整个浏览器崩溃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5C16EC7-92CC-E748-A2BD-72D4BF539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Thee Chrome Browser</a:t>
            </a:r>
            <a:endParaRPr kumimoji="1" lang="zh-CN" altLang="en-US" dirty="0"/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7FC96B8B-BD40-AD42-8E14-7DD6216A5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139" y="2631373"/>
            <a:ext cx="6107723" cy="322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8970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70C5EB8-E038-0742-80A6-9D641A475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9" y="1501401"/>
            <a:ext cx="8241323" cy="5092830"/>
          </a:xfrm>
        </p:spPr>
        <p:txBody>
          <a:bodyPr/>
          <a:lstStyle/>
          <a:p>
            <a:r>
              <a:rPr kumimoji="1" lang="zh-CN" altLang="en-US" dirty="0"/>
              <a:t>进程是一种操作系统对于执行的抽象</a:t>
            </a:r>
            <a:endParaRPr kumimoji="1" lang="en-US" altLang="zh-CN" dirty="0"/>
          </a:p>
          <a:p>
            <a:pPr lvl="1"/>
            <a:r>
              <a:rPr lang="zh-CN" altLang="en-US" dirty="0"/>
              <a:t>是一种执行的实体</a:t>
            </a:r>
            <a:endParaRPr lang="en-US" altLang="zh-CN" dirty="0"/>
          </a:p>
          <a:p>
            <a:pPr lvl="1"/>
            <a:r>
              <a:rPr lang="zh-CN" altLang="en-US" dirty="0"/>
              <a:t>是系统调度的单位</a:t>
            </a:r>
            <a:endParaRPr lang="en-US" altLang="zh-CN" dirty="0"/>
          </a:p>
          <a:p>
            <a:pPr lvl="1"/>
            <a:r>
              <a:rPr lang="zh-CN" altLang="en-US" dirty="0"/>
              <a:t>是一个程序的动态执行上下文</a:t>
            </a:r>
            <a:endParaRPr lang="en-US" altLang="zh-CN" dirty="0"/>
          </a:p>
          <a:p>
            <a:r>
              <a:rPr lang="zh-CN" altLang="en-US" dirty="0"/>
              <a:t>程序执行的实体</a:t>
            </a:r>
            <a:endParaRPr lang="en-US" altLang="zh-CN" dirty="0"/>
          </a:p>
          <a:p>
            <a:pPr lvl="1"/>
            <a:r>
              <a:rPr lang="en" altLang="zh-CN" dirty="0"/>
              <a:t>Register: PC, GPR, FPR</a:t>
            </a:r>
          </a:p>
          <a:p>
            <a:pPr lvl="1"/>
            <a:r>
              <a:rPr lang="en" altLang="zh-CN" dirty="0"/>
              <a:t>Memory: code, data, stack, heap </a:t>
            </a:r>
            <a:endParaRPr lang="en-US" altLang="zh-CN" dirty="0"/>
          </a:p>
          <a:p>
            <a:r>
              <a:rPr lang="zh-CN" altLang="en-US" dirty="0"/>
              <a:t>资源分配的载体</a:t>
            </a:r>
            <a:endParaRPr lang="en-US" altLang="zh-CN" dirty="0"/>
          </a:p>
          <a:p>
            <a:pPr lvl="1"/>
            <a:r>
              <a:rPr lang="zh-CN" altLang="en-US" dirty="0"/>
              <a:t>拥有独立的地址空间</a:t>
            </a:r>
            <a:r>
              <a:rPr lang="en-US" altLang="zh-CN" dirty="0"/>
              <a:t>:</a:t>
            </a:r>
            <a:r>
              <a:rPr lang="en" altLang="zh-CN" dirty="0"/>
              <a:t>memory (address space), file descriptors, file system context, ... </a:t>
            </a:r>
          </a:p>
          <a:p>
            <a:pPr lvl="1"/>
            <a:r>
              <a:rPr lang="zh-CN" altLang="en-US" dirty="0"/>
              <a:t>拥有独立</a:t>
            </a:r>
            <a:r>
              <a:rPr lang="en" altLang="zh-CN" dirty="0"/>
              <a:t>I/O </a:t>
            </a:r>
            <a:r>
              <a:rPr lang="zh-CN" altLang="en-US" dirty="0"/>
              <a:t>状态</a:t>
            </a:r>
            <a:r>
              <a:rPr lang="en-US" altLang="zh-CN" dirty="0"/>
              <a:t>:</a:t>
            </a:r>
            <a:r>
              <a:rPr lang="en" altLang="zh-CN" dirty="0"/>
              <a:t>file descriptor table, network sockets </a:t>
            </a:r>
            <a:endParaRPr lang="en-US" altLang="zh-CN" dirty="0"/>
          </a:p>
          <a:p>
            <a:r>
              <a:rPr lang="zh-CN" altLang="en-US" dirty="0"/>
              <a:t>程序协调的机制</a:t>
            </a:r>
            <a:endParaRPr lang="en-US" altLang="zh-CN" dirty="0"/>
          </a:p>
          <a:p>
            <a:pPr lvl="1"/>
            <a:r>
              <a:rPr lang="zh-CN" altLang="en-US" dirty="0"/>
              <a:t>进程间通信</a:t>
            </a:r>
            <a:r>
              <a:rPr lang="en-US" altLang="zh-CN" dirty="0"/>
              <a:t>IPC</a:t>
            </a:r>
            <a:r>
              <a:rPr lang="zh-CN" altLang="en-US" dirty="0"/>
              <a:t>、</a:t>
            </a:r>
            <a:r>
              <a:rPr lang="en-US" altLang="zh-CN" dirty="0"/>
              <a:t>pipe</a:t>
            </a:r>
            <a:r>
              <a:rPr lang="zh-CN" altLang="en-US" dirty="0"/>
              <a:t>、</a:t>
            </a:r>
            <a:r>
              <a:rPr lang="en-US" altLang="zh-CN" dirty="0"/>
              <a:t>socket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5C16EC7-92CC-E748-A2BD-72D4BF539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进程的内涵与外延</a:t>
            </a:r>
          </a:p>
        </p:txBody>
      </p:sp>
    </p:spTree>
    <p:extLst>
      <p:ext uri="{BB962C8B-B14F-4D97-AF65-F5344CB8AC3E}">
        <p14:creationId xmlns:p14="http://schemas.microsoft.com/office/powerpoint/2010/main" val="286396425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本节主要内容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1.	</a:t>
            </a:r>
            <a:r>
              <a:rPr lang="zh-CN" altLang="en-US" dirty="0"/>
              <a:t>进程机制的引入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</a:rPr>
              <a:t>2.</a:t>
            </a:r>
            <a:r>
              <a:rPr lang="zh-CN" altLang="en-US" dirty="0">
                <a:solidFill>
                  <a:srgbClr val="C00000"/>
                </a:solidFill>
              </a:rPr>
              <a:t>   进程管理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3.	</a:t>
            </a:r>
            <a:r>
              <a:rPr lang="zh-CN" altLang="en-US" dirty="0"/>
              <a:t>进程上下文状态（</a:t>
            </a:r>
            <a:r>
              <a:rPr lang="en-US" altLang="zh-CN" dirty="0"/>
              <a:t>Context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869267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BA13448-C125-774A-9FEB-3C9FC7568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进程在内核中的表示</a:t>
            </a:r>
            <a:endParaRPr kumimoji="1" lang="en-US" altLang="zh-CN" dirty="0"/>
          </a:p>
          <a:p>
            <a:pPr lvl="1"/>
            <a:r>
              <a:rPr lang="en-US" altLang="zh-CN" dirty="0"/>
              <a:t>PCB</a:t>
            </a:r>
          </a:p>
          <a:p>
            <a:pPr lvl="1"/>
            <a:r>
              <a:rPr kumimoji="1" lang="zh-CN" altLang="en-US" dirty="0"/>
              <a:t>进程队列</a:t>
            </a:r>
            <a:endParaRPr kumimoji="1" lang="en-US" altLang="zh-CN" dirty="0"/>
          </a:p>
          <a:p>
            <a:endParaRPr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进程管理</a:t>
            </a:r>
            <a:endParaRPr lang="en-US" altLang="zh-CN" dirty="0"/>
          </a:p>
          <a:p>
            <a:pPr lvl="1"/>
            <a:r>
              <a:rPr lang="zh-CN" altLang="en-US" dirty="0"/>
              <a:t>生命</a:t>
            </a:r>
            <a:r>
              <a:rPr kumimoji="1" lang="zh-CN" altLang="en-US" dirty="0"/>
              <a:t>周期的管理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进程状态的变迁维护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0B15519-EF66-D742-9239-748EE041F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进程管理</a:t>
            </a:r>
          </a:p>
        </p:txBody>
      </p:sp>
    </p:spTree>
    <p:extLst>
      <p:ext uri="{BB962C8B-B14F-4D97-AF65-F5344CB8AC3E}">
        <p14:creationId xmlns:p14="http://schemas.microsoft.com/office/powerpoint/2010/main" val="99799505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BA13448-C125-774A-9FEB-3C9FC7568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一个进程包括程序执行过程中的所有状态</a:t>
            </a:r>
            <a:endParaRPr kumimoji="1" lang="en-US" altLang="zh-CN" dirty="0"/>
          </a:p>
          <a:p>
            <a:pPr lvl="1"/>
            <a:r>
              <a:rPr lang="zh-CN" altLang="en-US" dirty="0"/>
              <a:t>内存地址空间</a:t>
            </a:r>
            <a:endParaRPr lang="en-US" altLang="zh-CN" dirty="0"/>
          </a:p>
          <a:p>
            <a:pPr lvl="1"/>
            <a:r>
              <a:rPr kumimoji="1" lang="zh-CN" altLang="en-US" dirty="0"/>
              <a:t>执行程序的代码、数据</a:t>
            </a:r>
            <a:endParaRPr kumimoji="1" lang="en-US" altLang="zh-CN" dirty="0"/>
          </a:p>
          <a:p>
            <a:pPr lvl="1"/>
            <a:r>
              <a:rPr lang="zh-CN" altLang="en-US" dirty="0"/>
              <a:t>执行</a:t>
            </a:r>
            <a:r>
              <a:rPr lang="en-US" altLang="zh-CN" dirty="0"/>
              <a:t>stack</a:t>
            </a:r>
            <a:r>
              <a:rPr lang="zh-CN" altLang="en-US" dirty="0"/>
              <a:t>：包含所有调用的状态</a:t>
            </a:r>
            <a:endParaRPr lang="en-US" altLang="zh-CN" dirty="0"/>
          </a:p>
          <a:p>
            <a:pPr lvl="1"/>
            <a:r>
              <a:rPr kumimoji="1" lang="en-US" altLang="zh-CN" dirty="0"/>
              <a:t>Program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counter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PC</a:t>
            </a:r>
            <a:r>
              <a:rPr kumimoji="1" lang="zh-CN" altLang="en-US" dirty="0"/>
              <a:t>）：指向下一个指令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通用寄存器值</a:t>
            </a:r>
            <a:endParaRPr kumimoji="1" lang="en-US" altLang="zh-CN" dirty="0"/>
          </a:p>
          <a:p>
            <a:pPr lvl="1"/>
            <a:r>
              <a:rPr lang="zh-CN" altLang="en-US" dirty="0"/>
              <a:t>操作系统资源集合：打开的文件、网络链接等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0B15519-EF66-D742-9239-748EE041F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进程的组成</a:t>
            </a:r>
          </a:p>
        </p:txBody>
      </p:sp>
    </p:spTree>
    <p:extLst>
      <p:ext uri="{BB962C8B-B14F-4D97-AF65-F5344CB8AC3E}">
        <p14:creationId xmlns:p14="http://schemas.microsoft.com/office/powerpoint/2010/main" val="43191809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BA13448-C125-774A-9FEB-3C9FC7568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每个进程的创建与销毁都由内核执行，每个进程都需要在内核登记信息</a:t>
            </a:r>
            <a:endParaRPr kumimoji="1" lang="en-US" altLang="zh-CN" dirty="0"/>
          </a:p>
          <a:p>
            <a:r>
              <a:rPr lang="zh-CN" altLang="en-US" dirty="0"/>
              <a:t>内核用进程控制块（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Block, PCB</a:t>
            </a:r>
            <a:r>
              <a:rPr lang="zh-CN" altLang="en-US" dirty="0"/>
              <a:t>）来保存进程的信息</a:t>
            </a:r>
            <a:endParaRPr lang="en-US" altLang="zh-CN" dirty="0"/>
          </a:p>
          <a:p>
            <a:r>
              <a:rPr kumimoji="1" lang="en-US" altLang="zh-CN" dirty="0"/>
              <a:t>PCB</a:t>
            </a:r>
            <a:r>
              <a:rPr kumimoji="1" lang="zh-CN" altLang="en-US" dirty="0"/>
              <a:t>是进程在内核中的表示，也是一种索引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0B15519-EF66-D742-9239-748EE041F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进程在内核中的表示</a:t>
            </a:r>
          </a:p>
        </p:txBody>
      </p:sp>
      <p:pic>
        <p:nvPicPr>
          <p:cNvPr id="5" name="图片 4" descr="手机屏幕的截图&#10;&#10;描述已自动生成">
            <a:extLst>
              <a:ext uri="{FF2B5EF4-FFF2-40B4-BE49-F238E27FC236}">
                <a16:creationId xmlns:a16="http://schemas.microsoft.com/office/drawing/2014/main" id="{29E087ED-5F67-AE47-B048-89DC8FA74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23" y="3750092"/>
            <a:ext cx="5158154" cy="226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1839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0B15519-EF66-D742-9239-748EE041F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8378"/>
            <a:ext cx="9144000" cy="514350"/>
          </a:xfrm>
        </p:spPr>
        <p:txBody>
          <a:bodyPr wrap="square" anchor="ctr">
            <a:normAutofit/>
          </a:bodyPr>
          <a:lstStyle/>
          <a:p>
            <a:r>
              <a:rPr kumimoji="1" lang="en-US" altLang="zh-CN" dirty="0"/>
              <a:t>PCB</a:t>
            </a:r>
            <a:endParaRPr kumimoji="1"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BA13448-C125-774A-9FEB-3C9FC7568B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1339" y="1567962"/>
            <a:ext cx="4050323" cy="3589230"/>
          </a:xfrm>
        </p:spPr>
        <p:txBody>
          <a:bodyPr wrap="square" anchor="t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kumimoji="1" lang="zh-CN" altLang="en-US" dirty="0"/>
              <a:t>记录进程自身状态，包括</a:t>
            </a: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zh-CN" altLang="en-US" sz="2585" dirty="0">
                <a:solidFill>
                  <a:srgbClr val="000066"/>
                </a:solidFill>
              </a:rPr>
              <a:t>进程状态</a:t>
            </a:r>
            <a:r>
              <a:rPr lang="en-US" altLang="zh-CN" sz="2585" dirty="0">
                <a:solidFill>
                  <a:srgbClr val="000066"/>
                </a:solidFill>
              </a:rPr>
              <a:t>(</a:t>
            </a:r>
            <a:r>
              <a:rPr lang="en" altLang="zh-CN" sz="2585" dirty="0">
                <a:solidFill>
                  <a:srgbClr val="000066"/>
                </a:solidFill>
              </a:rPr>
              <a:t>new, </a:t>
            </a:r>
            <a:r>
              <a:rPr lang="en" altLang="zh-CN" sz="2585" dirty="0" err="1">
                <a:solidFill>
                  <a:srgbClr val="000066"/>
                </a:solidFill>
              </a:rPr>
              <a:t>ready,running</a:t>
            </a:r>
            <a:r>
              <a:rPr lang="en" altLang="zh-CN" sz="2585" dirty="0">
                <a:solidFill>
                  <a:srgbClr val="000066"/>
                </a:solidFill>
              </a:rPr>
              <a:t>, waiting,...) </a:t>
            </a:r>
          </a:p>
          <a:p>
            <a:pPr lvl="1">
              <a:lnSpc>
                <a:spcPct val="90000"/>
              </a:lnSpc>
            </a:pPr>
            <a:r>
              <a:rPr lang="zh-CN" altLang="en-US" sz="2585" dirty="0">
                <a:solidFill>
                  <a:srgbClr val="000066"/>
                </a:solidFill>
              </a:rPr>
              <a:t>机器状态</a:t>
            </a:r>
            <a:r>
              <a:rPr lang="en-US" altLang="zh-CN" sz="2585" dirty="0">
                <a:solidFill>
                  <a:srgbClr val="000066"/>
                </a:solidFill>
              </a:rPr>
              <a:t>(</a:t>
            </a:r>
            <a:r>
              <a:rPr lang="en" altLang="zh-CN" sz="2585" dirty="0">
                <a:solidFill>
                  <a:srgbClr val="000066"/>
                </a:solidFill>
              </a:rPr>
              <a:t>e.g., CPU register, TLB)</a:t>
            </a:r>
          </a:p>
          <a:p>
            <a:pPr lvl="1">
              <a:lnSpc>
                <a:spcPct val="90000"/>
              </a:lnSpc>
            </a:pPr>
            <a:r>
              <a:rPr lang="zh-CN" altLang="en-US" sz="2585" dirty="0">
                <a:solidFill>
                  <a:srgbClr val="000066"/>
                </a:solidFill>
              </a:rPr>
              <a:t>调度与统计信息</a:t>
            </a:r>
            <a:endParaRPr lang="en-US" altLang="zh-CN" sz="2585" dirty="0">
              <a:solidFill>
                <a:srgbClr val="000066"/>
              </a:solidFill>
            </a:endParaRPr>
          </a:p>
          <a:p>
            <a:pPr lvl="1">
              <a:lnSpc>
                <a:spcPct val="90000"/>
              </a:lnSpc>
            </a:pPr>
            <a:r>
              <a:rPr lang="zh-CN" altLang="en-US" sz="2585" dirty="0">
                <a:solidFill>
                  <a:srgbClr val="000066"/>
                </a:solidFill>
              </a:rPr>
              <a:t>内存管理信息 </a:t>
            </a:r>
            <a:r>
              <a:rPr lang="en-US" altLang="zh-CN" sz="2585" dirty="0">
                <a:solidFill>
                  <a:srgbClr val="000066"/>
                </a:solidFill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" altLang="zh-CN" sz="2585" dirty="0">
                <a:solidFill>
                  <a:srgbClr val="000066"/>
                </a:solidFill>
              </a:rPr>
              <a:t>I/O</a:t>
            </a:r>
            <a:r>
              <a:rPr lang="zh-CN" altLang="en-US" sz="2585" dirty="0">
                <a:solidFill>
                  <a:srgbClr val="000066"/>
                </a:solidFill>
              </a:rPr>
              <a:t>状态信息 </a:t>
            </a:r>
            <a:endParaRPr lang="en-US" altLang="zh-CN" sz="2585" dirty="0">
              <a:solidFill>
                <a:srgbClr val="000066"/>
              </a:solidFill>
            </a:endParaRPr>
          </a:p>
          <a:p>
            <a:pPr>
              <a:lnSpc>
                <a:spcPct val="90000"/>
              </a:lnSpc>
            </a:pPr>
            <a:endParaRPr kumimoji="1" lang="zh-CN" altLang="en-US" dirty="0"/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223B060F-35BA-0746-92E9-EE21944E0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39" y="2464683"/>
            <a:ext cx="4050323" cy="2460570"/>
          </a:xfrm>
          <a:prstGeom prst="rect">
            <a:avLst/>
          </a:prstGeom>
          <a:noFill/>
        </p:spPr>
      </p:pic>
      <p:sp>
        <p:nvSpPr>
          <p:cNvPr id="6" name="内容占位符 1">
            <a:extLst>
              <a:ext uri="{FF2B5EF4-FFF2-40B4-BE49-F238E27FC236}">
                <a16:creationId xmlns:a16="http://schemas.microsoft.com/office/drawing/2014/main" id="{8A28A4A1-781C-6B48-ADCD-4E531B7FB14E}"/>
              </a:ext>
            </a:extLst>
          </p:cNvPr>
          <p:cNvSpPr txBox="1">
            <a:spLocks/>
          </p:cNvSpPr>
          <p:nvPr/>
        </p:nvSpPr>
        <p:spPr bwMode="auto">
          <a:xfrm>
            <a:off x="451338" y="5090723"/>
            <a:ext cx="8374673" cy="1503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normAutofit fontScale="62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120000"/>
              <a:buFont typeface="Wingdings" pitchFamily="2" charset="2"/>
              <a:buChar char="§"/>
              <a:defRPr kumimoji="1" sz="2800" b="1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v"/>
              <a:defRPr kumimoji="1" sz="2400">
                <a:solidFill>
                  <a:srgbClr val="FF330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000">
                <a:solidFill>
                  <a:srgbClr val="0000FF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kumimoji="1" sz="1800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1800">
                <a:solidFill>
                  <a:srgbClr val="1C1C1C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1800">
                <a:solidFill>
                  <a:srgbClr val="1C1C1C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1800">
                <a:solidFill>
                  <a:srgbClr val="1C1C1C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1800">
                <a:solidFill>
                  <a:srgbClr val="1C1C1C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1800">
                <a:solidFill>
                  <a:srgbClr val="1C1C1C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954" kern="0" dirty="0"/>
              <a:t>将</a:t>
            </a:r>
            <a:r>
              <a:rPr lang="en-US" altLang="zh-CN" sz="2954" kern="0" dirty="0"/>
              <a:t>CPU</a:t>
            </a:r>
            <a:r>
              <a:rPr lang="zh-CN" altLang="en-US" sz="2954" kern="0" dirty="0"/>
              <a:t>硬件状态从一个进程切换到另一个进程</a:t>
            </a:r>
            <a:r>
              <a:rPr lang="en-US" altLang="zh-CN" sz="2954" kern="0" dirty="0"/>
              <a:t>——</a:t>
            </a:r>
            <a:r>
              <a:rPr lang="zh-CN" altLang="en-US" sz="2954" kern="0" dirty="0"/>
              <a:t>进程上下文切换（</a:t>
            </a:r>
            <a:r>
              <a:rPr lang="en-US" altLang="zh-CN" sz="2954" kern="0" dirty="0"/>
              <a:t>Context</a:t>
            </a:r>
            <a:r>
              <a:rPr lang="zh-CN" altLang="en-US" sz="2954" kern="0" dirty="0"/>
              <a:t> </a:t>
            </a:r>
            <a:r>
              <a:rPr lang="en-US" altLang="zh-CN" sz="2954" kern="0" dirty="0"/>
              <a:t>Switch</a:t>
            </a:r>
            <a:r>
              <a:rPr lang="zh-CN" altLang="en-US" sz="2954" kern="0" dirty="0"/>
              <a:t>）</a:t>
            </a:r>
            <a:endParaRPr lang="en-US" altLang="zh-CN" sz="2954" kern="0" dirty="0"/>
          </a:p>
          <a:p>
            <a:pPr lvl="1">
              <a:lnSpc>
                <a:spcPct val="90000"/>
              </a:lnSpc>
            </a:pPr>
            <a:r>
              <a:rPr lang="zh-CN" altLang="en-US" sz="2585" kern="0" dirty="0"/>
              <a:t>一秒钟可以发生</a:t>
            </a:r>
            <a:r>
              <a:rPr lang="en-US" altLang="zh-CN" sz="2585" kern="0" dirty="0"/>
              <a:t>100</a:t>
            </a:r>
            <a:r>
              <a:rPr lang="zh-CN" altLang="en-US" sz="2585" kern="0" dirty="0"/>
              <a:t>到</a:t>
            </a:r>
            <a:r>
              <a:rPr lang="en-US" altLang="zh-CN" sz="2585" kern="0" dirty="0"/>
              <a:t>1000</a:t>
            </a:r>
            <a:r>
              <a:rPr lang="zh-CN" altLang="en-US" sz="2585" kern="0" dirty="0"/>
              <a:t>次</a:t>
            </a:r>
            <a:endParaRPr lang="en-US" altLang="zh-CN" sz="2585" kern="0" dirty="0"/>
          </a:p>
          <a:p>
            <a:pPr>
              <a:lnSpc>
                <a:spcPct val="90000"/>
              </a:lnSpc>
            </a:pPr>
            <a:r>
              <a:rPr lang="zh-CN" altLang="en-US" sz="2954" kern="0" dirty="0"/>
              <a:t>调度时：进程放弃</a:t>
            </a:r>
            <a:r>
              <a:rPr lang="en-US" altLang="zh-CN" sz="2954" kern="0" dirty="0"/>
              <a:t>CPU</a:t>
            </a:r>
            <a:r>
              <a:rPr lang="zh-CN" altLang="en-US" sz="2954" kern="0" dirty="0"/>
              <a:t>给其他进程</a:t>
            </a:r>
            <a:endParaRPr lang="en-US" altLang="zh-CN" sz="2954" kern="0" dirty="0"/>
          </a:p>
          <a:p>
            <a:pPr lvl="1">
              <a:lnSpc>
                <a:spcPct val="90000"/>
              </a:lnSpc>
            </a:pPr>
            <a:r>
              <a:rPr lang="zh-CN" altLang="en-US" sz="2585" kern="0" dirty="0"/>
              <a:t>同一时刻只有一个进程在运行</a:t>
            </a:r>
            <a:endParaRPr lang="en-US" altLang="zh-CN" sz="2585" kern="0" dirty="0"/>
          </a:p>
          <a:p>
            <a:pPr lvl="1">
              <a:lnSpc>
                <a:spcPct val="90000"/>
              </a:lnSpc>
            </a:pPr>
            <a:r>
              <a:rPr lang="zh-CN" altLang="en-US" sz="2585" kern="0" dirty="0"/>
              <a:t>给重要进程更多的运行时间</a:t>
            </a:r>
          </a:p>
          <a:p>
            <a:pPr>
              <a:lnSpc>
                <a:spcPct val="90000"/>
              </a:lnSpc>
            </a:pPr>
            <a:endParaRPr lang="zh-CN" altLang="en-US" sz="2585" kern="0" dirty="0"/>
          </a:p>
        </p:txBody>
      </p:sp>
    </p:spTree>
    <p:extLst>
      <p:ext uri="{BB962C8B-B14F-4D97-AF65-F5344CB8AC3E}">
        <p14:creationId xmlns:p14="http://schemas.microsoft.com/office/powerpoint/2010/main" val="221857061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248554" y="1501402"/>
            <a:ext cx="6646892" cy="4809763"/>
          </a:xfrm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第</a:t>
            </a:r>
            <a:r>
              <a:rPr lang="en-US" altLang="zh-CN" dirty="0">
                <a:ea typeface="宋体" pitchFamily="2" charset="-122"/>
              </a:rPr>
              <a:t>1</a:t>
            </a:r>
            <a:r>
              <a:rPr lang="zh-CN" altLang="en-US" dirty="0">
                <a:ea typeface="宋体" pitchFamily="2" charset="-122"/>
              </a:rPr>
              <a:t>讲：进程</a:t>
            </a:r>
            <a:endParaRPr lang="en-US" altLang="zh-CN" dirty="0">
              <a:ea typeface="宋体" pitchFamily="2" charset="-122"/>
            </a:endParaRPr>
          </a:p>
          <a:p>
            <a:r>
              <a:rPr lang="zh-CN" altLang="en-US" dirty="0">
                <a:ea typeface="宋体" pitchFamily="2" charset="-122"/>
              </a:rPr>
              <a:t>第</a:t>
            </a:r>
            <a:r>
              <a:rPr lang="en-US" altLang="zh-CN" dirty="0">
                <a:ea typeface="宋体" pitchFamily="2" charset="-122"/>
              </a:rPr>
              <a:t>2</a:t>
            </a:r>
            <a:r>
              <a:rPr lang="zh-CN" altLang="en-US" dirty="0">
                <a:ea typeface="宋体" pitchFamily="2" charset="-122"/>
              </a:rPr>
              <a:t>讲：线程</a:t>
            </a:r>
            <a:endParaRPr lang="en-US" altLang="zh-CN" dirty="0">
              <a:ea typeface="宋体" pitchFamily="2" charset="-122"/>
            </a:endParaRPr>
          </a:p>
          <a:p>
            <a:r>
              <a:rPr lang="zh-CN" altLang="en-US" dirty="0">
                <a:ea typeface="宋体" pitchFamily="2" charset="-122"/>
              </a:rPr>
              <a:t>第</a:t>
            </a:r>
            <a:r>
              <a:rPr lang="en-US" altLang="zh-CN" dirty="0">
                <a:ea typeface="宋体" pitchFamily="2" charset="-122"/>
              </a:rPr>
              <a:t>3</a:t>
            </a:r>
            <a:r>
              <a:rPr lang="zh-CN" altLang="en-US" dirty="0">
                <a:ea typeface="宋体" pitchFamily="2" charset="-122"/>
              </a:rPr>
              <a:t>讲：内核进程隔离（</a:t>
            </a:r>
            <a:r>
              <a:rPr lang="en-US" altLang="zh-CN" dirty="0">
                <a:ea typeface="宋体" pitchFamily="2" charset="-122"/>
              </a:rPr>
              <a:t>Namespace</a:t>
            </a:r>
            <a:r>
              <a:rPr lang="zh-CN" altLang="en-US" dirty="0">
                <a:ea typeface="宋体" pitchFamily="2" charset="-122"/>
              </a:rPr>
              <a:t>）</a:t>
            </a:r>
            <a:endParaRPr lang="en-US" altLang="zh-CN" dirty="0">
              <a:ea typeface="宋体" pitchFamily="2" charset="-122"/>
            </a:endParaRPr>
          </a:p>
          <a:p>
            <a:r>
              <a:rPr lang="zh-CN" altLang="en-US" dirty="0">
                <a:ea typeface="宋体" pitchFamily="2" charset="-122"/>
              </a:rPr>
              <a:t>第</a:t>
            </a:r>
            <a:r>
              <a:rPr lang="en-US" altLang="zh-CN" dirty="0">
                <a:ea typeface="宋体" pitchFamily="2" charset="-122"/>
              </a:rPr>
              <a:t>4</a:t>
            </a:r>
            <a:r>
              <a:rPr lang="zh-CN" altLang="en-US" dirty="0">
                <a:ea typeface="宋体" pitchFamily="2" charset="-122"/>
              </a:rPr>
              <a:t>讲：同步</a:t>
            </a:r>
            <a:endParaRPr lang="en-US" altLang="zh-CN" dirty="0">
              <a:ea typeface="宋体" pitchFamily="2" charset="-122"/>
            </a:endParaRPr>
          </a:p>
          <a:p>
            <a:r>
              <a:rPr lang="zh-CN" altLang="en-US" dirty="0">
                <a:ea typeface="宋体" pitchFamily="2" charset="-122"/>
              </a:rPr>
              <a:t>第</a:t>
            </a:r>
            <a:r>
              <a:rPr lang="en-US" altLang="zh-CN" dirty="0">
                <a:ea typeface="宋体" pitchFamily="2" charset="-122"/>
              </a:rPr>
              <a:t>5</a:t>
            </a:r>
            <a:r>
              <a:rPr lang="zh-CN" altLang="en-US" dirty="0">
                <a:ea typeface="宋体" pitchFamily="2" charset="-122"/>
              </a:rPr>
              <a:t>讲：信号量</a:t>
            </a:r>
            <a:endParaRPr lang="en-US" altLang="zh-CN" dirty="0">
              <a:ea typeface="宋体" pitchFamily="2" charset="-122"/>
            </a:endParaRPr>
          </a:p>
          <a:p>
            <a:r>
              <a:rPr lang="zh-CN" altLang="en-US" dirty="0">
                <a:ea typeface="宋体" pitchFamily="2" charset="-122"/>
              </a:rPr>
              <a:t>第</a:t>
            </a:r>
            <a:r>
              <a:rPr lang="en-US" altLang="zh-CN" dirty="0">
                <a:ea typeface="宋体" pitchFamily="2" charset="-122"/>
              </a:rPr>
              <a:t>6</a:t>
            </a:r>
            <a:r>
              <a:rPr lang="zh-CN" altLang="en-US" dirty="0">
                <a:ea typeface="宋体" pitchFamily="2" charset="-122"/>
              </a:rPr>
              <a:t>讲：进程间通信（</a:t>
            </a:r>
            <a:r>
              <a:rPr lang="en-US" altLang="zh-CN" dirty="0">
                <a:ea typeface="宋体" pitchFamily="2" charset="-122"/>
              </a:rPr>
              <a:t>IPC</a:t>
            </a:r>
            <a:r>
              <a:rPr lang="zh-CN" altLang="en-US" dirty="0">
                <a:ea typeface="宋体" pitchFamily="2" charset="-122"/>
              </a:rPr>
              <a:t>）</a:t>
            </a:r>
            <a:endParaRPr lang="en-US" altLang="zh-CN" dirty="0">
              <a:ea typeface="宋体" pitchFamily="2" charset="-122"/>
            </a:endParaRPr>
          </a:p>
          <a:p>
            <a:r>
              <a:rPr lang="zh-CN" altLang="en-US" dirty="0">
                <a:ea typeface="宋体" pitchFamily="2" charset="-122"/>
              </a:rPr>
              <a:t>第</a:t>
            </a:r>
            <a:r>
              <a:rPr lang="en-US" altLang="zh-CN" dirty="0">
                <a:ea typeface="宋体" pitchFamily="2" charset="-122"/>
              </a:rPr>
              <a:t>7</a:t>
            </a:r>
            <a:r>
              <a:rPr lang="zh-CN" altLang="en-US" dirty="0">
                <a:ea typeface="宋体" pitchFamily="2" charset="-122"/>
              </a:rPr>
              <a:t>讲：调度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第四章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101710581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0B15519-EF66-D742-9239-748EE041F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8378"/>
            <a:ext cx="9144000" cy="514350"/>
          </a:xfrm>
        </p:spPr>
        <p:txBody>
          <a:bodyPr wrap="square" anchor="ctr">
            <a:normAutofit/>
          </a:bodyPr>
          <a:lstStyle/>
          <a:p>
            <a:r>
              <a:rPr kumimoji="1" lang="en-US" altLang="zh-CN" dirty="0"/>
              <a:t>PCB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： </a:t>
            </a:r>
            <a:r>
              <a:rPr kumimoji="1" lang="en-US" altLang="zh-CN" dirty="0" err="1"/>
              <a:t>task_struct</a:t>
            </a:r>
            <a:endParaRPr kumimoji="1" lang="zh-CN" altLang="en-US" dirty="0"/>
          </a:p>
        </p:txBody>
      </p:sp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6D65ED08-070A-114F-81CC-91886187DC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18" y="1567962"/>
            <a:ext cx="3754164" cy="4254012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8871913-0726-4416-9E0C-F909D6A6B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2339" y="1567962"/>
            <a:ext cx="4050323" cy="4254012"/>
          </a:xfrm>
        </p:spPr>
        <p:txBody>
          <a:bodyPr/>
          <a:lstStyle/>
          <a:p>
            <a:r>
              <a:rPr lang="en-US" dirty="0"/>
              <a:t>Linux 5.5.10中670LOC</a:t>
            </a:r>
          </a:p>
        </p:txBody>
      </p:sp>
    </p:spTree>
    <p:extLst>
      <p:ext uri="{BB962C8B-B14F-4D97-AF65-F5344CB8AC3E}">
        <p14:creationId xmlns:p14="http://schemas.microsoft.com/office/powerpoint/2010/main" val="390604619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3AB1F-C199-7C48-BB98-6105D5E2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task_struct</a:t>
            </a:r>
            <a:r>
              <a:rPr lang="en-US" altLang="zh-CN" dirty="0"/>
              <a:t> </a:t>
            </a:r>
            <a:r>
              <a:rPr lang="zh-CN" altLang="en-US" dirty="0"/>
              <a:t>数据结构剖析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367985-4CF5-DF41-A942-AAD21ADBC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46" dirty="0">
                <a:ea typeface="黑体" panose="02010609060101010101" pitchFamily="49" charset="-122"/>
              </a:rPr>
              <a:t>在</a:t>
            </a:r>
            <a:r>
              <a:rPr lang="en-US" altLang="zh-CN" sz="1846" dirty="0" err="1">
                <a:ea typeface="黑体" panose="02010609060101010101" pitchFamily="49" charset="-122"/>
              </a:rPr>
              <a:t>linux</a:t>
            </a:r>
            <a:r>
              <a:rPr lang="en-US" altLang="zh-CN" sz="1846" dirty="0">
                <a:ea typeface="黑体" panose="02010609060101010101" pitchFamily="49" charset="-122"/>
              </a:rPr>
              <a:t> </a:t>
            </a:r>
            <a:r>
              <a:rPr lang="zh-CN" altLang="en-US" sz="1846" dirty="0">
                <a:ea typeface="黑体" panose="02010609060101010101" pitchFamily="49" charset="-122"/>
              </a:rPr>
              <a:t>中每一个进程都由</a:t>
            </a:r>
            <a:r>
              <a:rPr lang="en-US" altLang="zh-CN" sz="1846" dirty="0" err="1">
                <a:ea typeface="黑体" panose="02010609060101010101" pitchFamily="49" charset="-122"/>
              </a:rPr>
              <a:t>task_struct</a:t>
            </a:r>
            <a:r>
              <a:rPr lang="en-US" altLang="zh-CN" sz="1846" dirty="0">
                <a:ea typeface="黑体" panose="02010609060101010101" pitchFamily="49" charset="-122"/>
              </a:rPr>
              <a:t> </a:t>
            </a:r>
            <a:r>
              <a:rPr lang="zh-CN" altLang="en-US" sz="1846" dirty="0">
                <a:ea typeface="黑体" panose="02010609060101010101" pitchFamily="49" charset="-122"/>
              </a:rPr>
              <a:t>数据结构来定义</a:t>
            </a:r>
            <a:r>
              <a:rPr lang="en-US" altLang="zh-CN" sz="1846" dirty="0">
                <a:ea typeface="黑体" panose="02010609060101010101" pitchFamily="49" charset="-122"/>
              </a:rPr>
              <a:t>. </a:t>
            </a:r>
            <a:r>
              <a:rPr lang="en-US" altLang="zh-CN" sz="1846" dirty="0" err="1">
                <a:ea typeface="黑体" panose="02010609060101010101" pitchFamily="49" charset="-122"/>
              </a:rPr>
              <a:t>task_struct</a:t>
            </a:r>
            <a:r>
              <a:rPr lang="zh-CN" altLang="en-US" sz="1846" dirty="0">
                <a:ea typeface="黑体" panose="02010609060101010101" pitchFamily="49" charset="-122"/>
              </a:rPr>
              <a:t>就是我们通常所说的</a:t>
            </a:r>
            <a:r>
              <a:rPr lang="en-US" altLang="zh-CN" sz="1846" dirty="0">
                <a:ea typeface="黑体" panose="02010609060101010101" pitchFamily="49" charset="-122"/>
              </a:rPr>
              <a:t>PCB.</a:t>
            </a:r>
            <a:r>
              <a:rPr lang="zh-CN" altLang="en-US" sz="1846" dirty="0">
                <a:ea typeface="黑体" panose="02010609060101010101" pitchFamily="49" charset="-122"/>
              </a:rPr>
              <a:t>它是对进程控制的唯一手段也是最有效的手段</a:t>
            </a:r>
            <a:r>
              <a:rPr lang="en-US" altLang="zh-CN" sz="1846" dirty="0">
                <a:ea typeface="黑体" panose="02010609060101010101" pitchFamily="49" charset="-122"/>
              </a:rPr>
              <a:t>. </a:t>
            </a:r>
            <a:r>
              <a:rPr lang="zh-CN" altLang="en-US" sz="1846" dirty="0">
                <a:ea typeface="黑体" panose="02010609060101010101" pitchFamily="49" charset="-122"/>
              </a:rPr>
              <a:t>当我们调用</a:t>
            </a:r>
            <a:r>
              <a:rPr lang="en-US" altLang="zh-CN" sz="1846" dirty="0">
                <a:ea typeface="黑体" panose="02010609060101010101" pitchFamily="49" charset="-122"/>
              </a:rPr>
              <a:t>fork() </a:t>
            </a:r>
            <a:r>
              <a:rPr lang="zh-CN" altLang="en-US" sz="1846" dirty="0">
                <a:ea typeface="黑体" panose="02010609060101010101" pitchFamily="49" charset="-122"/>
              </a:rPr>
              <a:t>时</a:t>
            </a:r>
            <a:r>
              <a:rPr lang="en-US" altLang="zh-CN" sz="1846" dirty="0">
                <a:ea typeface="黑体" panose="02010609060101010101" pitchFamily="49" charset="-122"/>
              </a:rPr>
              <a:t>, </a:t>
            </a:r>
            <a:r>
              <a:rPr lang="zh-CN" altLang="en-US" sz="1846" dirty="0">
                <a:ea typeface="黑体" panose="02010609060101010101" pitchFamily="49" charset="-122"/>
              </a:rPr>
              <a:t>系统会为我们产生一个</a:t>
            </a:r>
            <a:r>
              <a:rPr lang="en-US" altLang="zh-CN" sz="1846" dirty="0" err="1">
                <a:ea typeface="黑体" panose="02010609060101010101" pitchFamily="49" charset="-122"/>
              </a:rPr>
              <a:t>task_struct</a:t>
            </a:r>
            <a:r>
              <a:rPr lang="zh-CN" altLang="en-US" sz="1846" dirty="0">
                <a:ea typeface="黑体" panose="02010609060101010101" pitchFamily="49" charset="-122"/>
              </a:rPr>
              <a:t>结构。然后从父进程</a:t>
            </a:r>
            <a:r>
              <a:rPr lang="en-US" altLang="zh-CN" sz="1846" dirty="0">
                <a:ea typeface="黑体" panose="02010609060101010101" pitchFamily="49" charset="-122"/>
              </a:rPr>
              <a:t>,</a:t>
            </a:r>
            <a:r>
              <a:rPr lang="zh-CN" altLang="en-US" sz="1846" dirty="0">
                <a:ea typeface="黑体" panose="02010609060101010101" pitchFamily="49" charset="-122"/>
              </a:rPr>
              <a:t>那里继承一些数据</a:t>
            </a:r>
            <a:r>
              <a:rPr lang="en-US" altLang="zh-CN" sz="1846" dirty="0">
                <a:ea typeface="黑体" panose="02010609060101010101" pitchFamily="49" charset="-122"/>
              </a:rPr>
              <a:t>, </a:t>
            </a:r>
            <a:r>
              <a:rPr lang="zh-CN" altLang="en-US" sz="1846" dirty="0">
                <a:ea typeface="黑体" panose="02010609060101010101" pitchFamily="49" charset="-122"/>
              </a:rPr>
              <a:t>并把新的进程插入到进程树中</a:t>
            </a:r>
            <a:r>
              <a:rPr lang="en-US" altLang="zh-CN" sz="1846" dirty="0">
                <a:ea typeface="黑体" panose="02010609060101010101" pitchFamily="49" charset="-122"/>
              </a:rPr>
              <a:t>, </a:t>
            </a:r>
            <a:r>
              <a:rPr lang="zh-CN" altLang="en-US" sz="1846" dirty="0">
                <a:ea typeface="黑体" panose="02010609060101010101" pitchFamily="49" charset="-122"/>
              </a:rPr>
              <a:t>以待进行进程管理。因此了解</a:t>
            </a:r>
            <a:r>
              <a:rPr lang="en-US" altLang="zh-CN" sz="1846" dirty="0" err="1">
                <a:ea typeface="黑体" panose="02010609060101010101" pitchFamily="49" charset="-122"/>
              </a:rPr>
              <a:t>task_struct</a:t>
            </a:r>
            <a:r>
              <a:rPr lang="zh-CN" altLang="en-US" sz="1846" dirty="0">
                <a:ea typeface="黑体" panose="02010609060101010101" pitchFamily="49" charset="-122"/>
              </a:rPr>
              <a:t>的结构是我们理解任务调度的关键。</a:t>
            </a:r>
            <a:endParaRPr lang="en-US" altLang="zh-CN" sz="1846" dirty="0">
              <a:ea typeface="黑体" panose="02010609060101010101" pitchFamily="49" charset="-122"/>
            </a:endParaRPr>
          </a:p>
          <a:p>
            <a:r>
              <a:rPr lang="zh-CN" altLang="en-US" sz="1846" dirty="0">
                <a:ea typeface="黑体" panose="02010609060101010101" pitchFamily="49" charset="-122"/>
              </a:rPr>
              <a:t>在进行剖析</a:t>
            </a:r>
            <a:r>
              <a:rPr lang="en-US" altLang="zh-CN" sz="1846" dirty="0" err="1">
                <a:ea typeface="黑体" panose="02010609060101010101" pitchFamily="49" charset="-122"/>
              </a:rPr>
              <a:t>task_struct</a:t>
            </a:r>
            <a:r>
              <a:rPr lang="zh-CN" altLang="en-US" sz="1846" dirty="0">
                <a:ea typeface="黑体" panose="02010609060101010101" pitchFamily="49" charset="-122"/>
              </a:rPr>
              <a:t>的定义之前，我们先按照理论推一下它的结构：</a:t>
            </a:r>
            <a:endParaRPr lang="en-US" altLang="zh-CN" sz="1846" i="1" dirty="0">
              <a:ea typeface="黑体" panose="02010609060101010101" pitchFamily="49" charset="-122"/>
            </a:endParaRPr>
          </a:p>
          <a:p>
            <a:r>
              <a:rPr lang="en-US" altLang="zh-CN" sz="1108" dirty="0">
                <a:solidFill>
                  <a:srgbClr val="C00000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1108" dirty="0">
                <a:solidFill>
                  <a:srgbClr val="C00000"/>
                </a:solidFill>
                <a:ea typeface="黑体" panose="02010609060101010101" pitchFamily="49" charset="-122"/>
              </a:rPr>
              <a:t>、进程状态 </a:t>
            </a:r>
            <a:r>
              <a:rPr lang="en-US" altLang="zh-CN" sz="1108" dirty="0">
                <a:solidFill>
                  <a:srgbClr val="C00000"/>
                </a:solidFill>
                <a:ea typeface="黑体" panose="02010609060101010101" pitchFamily="49" charset="-122"/>
              </a:rPr>
              <a:t>,</a:t>
            </a:r>
            <a:r>
              <a:rPr lang="zh-CN" altLang="en-US" sz="1108" dirty="0">
                <a:solidFill>
                  <a:srgbClr val="C00000"/>
                </a:solidFill>
                <a:ea typeface="黑体" panose="02010609060101010101" pitchFamily="49" charset="-122"/>
              </a:rPr>
              <a:t>将纪录进程在等待</a:t>
            </a:r>
            <a:r>
              <a:rPr lang="en-US" altLang="zh-CN" sz="1108" dirty="0">
                <a:solidFill>
                  <a:srgbClr val="C00000"/>
                </a:solidFill>
                <a:ea typeface="黑体" panose="02010609060101010101" pitchFamily="49" charset="-122"/>
              </a:rPr>
              <a:t>,</a:t>
            </a:r>
            <a:r>
              <a:rPr lang="zh-CN" altLang="en-US" sz="1108" dirty="0">
                <a:solidFill>
                  <a:srgbClr val="C00000"/>
                </a:solidFill>
                <a:ea typeface="黑体" panose="02010609060101010101" pitchFamily="49" charset="-122"/>
              </a:rPr>
              <a:t>运行</a:t>
            </a:r>
            <a:r>
              <a:rPr lang="en-US" altLang="zh-CN" sz="1108" dirty="0">
                <a:solidFill>
                  <a:srgbClr val="C00000"/>
                </a:solidFill>
                <a:ea typeface="黑体" panose="02010609060101010101" pitchFamily="49" charset="-122"/>
              </a:rPr>
              <a:t>,</a:t>
            </a:r>
            <a:r>
              <a:rPr lang="zh-CN" altLang="en-US" sz="1108" dirty="0">
                <a:solidFill>
                  <a:srgbClr val="C00000"/>
                </a:solidFill>
                <a:ea typeface="黑体" panose="02010609060101010101" pitchFamily="49" charset="-122"/>
              </a:rPr>
              <a:t>或死锁</a:t>
            </a:r>
          </a:p>
          <a:p>
            <a:r>
              <a:rPr lang="en-US" altLang="zh-CN" sz="1108" dirty="0">
                <a:solidFill>
                  <a:srgbClr val="C00000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1108" dirty="0">
                <a:solidFill>
                  <a:srgbClr val="C00000"/>
                </a:solidFill>
                <a:ea typeface="黑体" panose="02010609060101010101" pitchFamily="49" charset="-122"/>
              </a:rPr>
              <a:t>、调度信息</a:t>
            </a:r>
            <a:r>
              <a:rPr lang="en-US" altLang="zh-CN" sz="1108" dirty="0">
                <a:solidFill>
                  <a:srgbClr val="C00000"/>
                </a:solidFill>
                <a:ea typeface="黑体" panose="02010609060101010101" pitchFamily="49" charset="-122"/>
              </a:rPr>
              <a:t>, </a:t>
            </a:r>
            <a:r>
              <a:rPr lang="zh-CN" altLang="en-US" sz="1108" dirty="0">
                <a:solidFill>
                  <a:srgbClr val="C00000"/>
                </a:solidFill>
                <a:ea typeface="黑体" panose="02010609060101010101" pitchFamily="49" charset="-122"/>
              </a:rPr>
              <a:t>由哪个调度函数调度</a:t>
            </a:r>
            <a:r>
              <a:rPr lang="en-US" altLang="zh-CN" sz="1108" dirty="0">
                <a:solidFill>
                  <a:srgbClr val="C00000"/>
                </a:solidFill>
                <a:ea typeface="黑体" panose="02010609060101010101" pitchFamily="49" charset="-122"/>
              </a:rPr>
              <a:t>,</a:t>
            </a:r>
            <a:r>
              <a:rPr lang="zh-CN" altLang="en-US" sz="1108" dirty="0">
                <a:solidFill>
                  <a:srgbClr val="C00000"/>
                </a:solidFill>
                <a:ea typeface="黑体" panose="02010609060101010101" pitchFamily="49" charset="-122"/>
              </a:rPr>
              <a:t>怎样调度等</a:t>
            </a:r>
          </a:p>
          <a:p>
            <a:r>
              <a:rPr lang="en-US" altLang="zh-CN" sz="1108" dirty="0">
                <a:solidFill>
                  <a:srgbClr val="C00000"/>
                </a:solidFill>
                <a:ea typeface="黑体" panose="02010609060101010101" pitchFamily="49" charset="-122"/>
              </a:rPr>
              <a:t>3</a:t>
            </a:r>
            <a:r>
              <a:rPr lang="zh-CN" altLang="en-US" sz="1108" dirty="0">
                <a:solidFill>
                  <a:srgbClr val="C00000"/>
                </a:solidFill>
                <a:ea typeface="黑体" panose="02010609060101010101" pitchFamily="49" charset="-122"/>
              </a:rPr>
              <a:t>、进程的通讯状况</a:t>
            </a:r>
          </a:p>
          <a:p>
            <a:r>
              <a:rPr lang="en-US" altLang="zh-CN" sz="1108" dirty="0">
                <a:solidFill>
                  <a:srgbClr val="C00000"/>
                </a:solidFill>
                <a:ea typeface="黑体" panose="02010609060101010101" pitchFamily="49" charset="-122"/>
              </a:rPr>
              <a:t>4</a:t>
            </a:r>
            <a:r>
              <a:rPr lang="zh-CN" altLang="en-US" sz="1108" dirty="0">
                <a:solidFill>
                  <a:srgbClr val="C00000"/>
                </a:solidFill>
                <a:ea typeface="黑体" panose="02010609060101010101" pitchFamily="49" charset="-122"/>
              </a:rPr>
              <a:t>、因为要插入进程树</a:t>
            </a:r>
            <a:r>
              <a:rPr lang="en-US" altLang="zh-CN" sz="1108" dirty="0">
                <a:solidFill>
                  <a:srgbClr val="C00000"/>
                </a:solidFill>
                <a:ea typeface="黑体" panose="02010609060101010101" pitchFamily="49" charset="-122"/>
              </a:rPr>
              <a:t>,</a:t>
            </a:r>
            <a:r>
              <a:rPr lang="zh-CN" altLang="en-US" sz="1108" dirty="0">
                <a:solidFill>
                  <a:srgbClr val="C00000"/>
                </a:solidFill>
                <a:ea typeface="黑体" panose="02010609060101010101" pitchFamily="49" charset="-122"/>
              </a:rPr>
              <a:t>必须有联系父子兄弟的指针</a:t>
            </a:r>
            <a:r>
              <a:rPr lang="en-US" altLang="zh-CN" sz="1108" dirty="0">
                <a:solidFill>
                  <a:srgbClr val="C00000"/>
                </a:solidFill>
                <a:ea typeface="黑体" panose="02010609060101010101" pitchFamily="49" charset="-122"/>
              </a:rPr>
              <a:t>, </a:t>
            </a:r>
            <a:r>
              <a:rPr lang="zh-CN" altLang="en-US" sz="1108" dirty="0">
                <a:solidFill>
                  <a:srgbClr val="C00000"/>
                </a:solidFill>
                <a:ea typeface="黑体" panose="02010609060101010101" pitchFamily="49" charset="-122"/>
              </a:rPr>
              <a:t>当然是</a:t>
            </a:r>
            <a:r>
              <a:rPr lang="en-US" altLang="zh-CN" sz="1108" dirty="0" err="1">
                <a:solidFill>
                  <a:srgbClr val="C00000"/>
                </a:solidFill>
                <a:ea typeface="黑体" panose="02010609060101010101" pitchFamily="49" charset="-122"/>
              </a:rPr>
              <a:t>task_struct</a:t>
            </a:r>
            <a:r>
              <a:rPr lang="zh-CN" altLang="en-US" sz="1108" dirty="0">
                <a:solidFill>
                  <a:srgbClr val="C00000"/>
                </a:solidFill>
                <a:ea typeface="黑体" panose="02010609060101010101" pitchFamily="49" charset="-122"/>
              </a:rPr>
              <a:t>型</a:t>
            </a:r>
          </a:p>
          <a:p>
            <a:r>
              <a:rPr lang="en-US" altLang="zh-CN" sz="1108" dirty="0">
                <a:solidFill>
                  <a:srgbClr val="C00000"/>
                </a:solidFill>
                <a:ea typeface="黑体" panose="02010609060101010101" pitchFamily="49" charset="-122"/>
              </a:rPr>
              <a:t>5</a:t>
            </a:r>
            <a:r>
              <a:rPr lang="zh-CN" altLang="en-US" sz="1108" dirty="0">
                <a:solidFill>
                  <a:srgbClr val="C00000"/>
                </a:solidFill>
                <a:ea typeface="黑体" panose="02010609060101010101" pitchFamily="49" charset="-122"/>
              </a:rPr>
              <a:t>、时间信息</a:t>
            </a:r>
            <a:r>
              <a:rPr lang="en-US" altLang="zh-CN" sz="1108" dirty="0">
                <a:solidFill>
                  <a:srgbClr val="C00000"/>
                </a:solidFill>
                <a:ea typeface="黑体" panose="02010609060101010101" pitchFamily="49" charset="-122"/>
              </a:rPr>
              <a:t>, </a:t>
            </a:r>
            <a:r>
              <a:rPr lang="zh-CN" altLang="en-US" sz="1108" dirty="0">
                <a:solidFill>
                  <a:srgbClr val="C00000"/>
                </a:solidFill>
                <a:ea typeface="黑体" panose="02010609060101010101" pitchFamily="49" charset="-122"/>
              </a:rPr>
              <a:t>比如计算好执行的时间</a:t>
            </a:r>
            <a:r>
              <a:rPr lang="en-US" altLang="zh-CN" sz="1108" dirty="0">
                <a:solidFill>
                  <a:srgbClr val="C00000"/>
                </a:solidFill>
                <a:ea typeface="黑体" panose="02010609060101010101" pitchFamily="49" charset="-122"/>
              </a:rPr>
              <a:t>, </a:t>
            </a:r>
            <a:r>
              <a:rPr lang="zh-CN" altLang="en-US" sz="1108" dirty="0">
                <a:solidFill>
                  <a:srgbClr val="C00000"/>
                </a:solidFill>
                <a:ea typeface="黑体" panose="02010609060101010101" pitchFamily="49" charset="-122"/>
              </a:rPr>
              <a:t>以便</a:t>
            </a:r>
            <a:r>
              <a:rPr lang="en-US" altLang="zh-CN" sz="1108" dirty="0" err="1">
                <a:solidFill>
                  <a:srgbClr val="C00000"/>
                </a:solidFill>
                <a:ea typeface="黑体" panose="02010609060101010101" pitchFamily="49" charset="-122"/>
              </a:rPr>
              <a:t>cpu</a:t>
            </a:r>
            <a:r>
              <a:rPr lang="en-US" altLang="zh-CN" sz="1108" dirty="0">
                <a:solidFill>
                  <a:srgbClr val="C00000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1108" dirty="0">
                <a:solidFill>
                  <a:srgbClr val="C00000"/>
                </a:solidFill>
                <a:ea typeface="黑体" panose="02010609060101010101" pitchFamily="49" charset="-122"/>
              </a:rPr>
              <a:t>分配</a:t>
            </a:r>
          </a:p>
          <a:p>
            <a:r>
              <a:rPr lang="en-US" altLang="zh-CN" sz="1108" dirty="0">
                <a:solidFill>
                  <a:srgbClr val="C00000"/>
                </a:solidFill>
                <a:ea typeface="黑体" panose="02010609060101010101" pitchFamily="49" charset="-122"/>
              </a:rPr>
              <a:t>6</a:t>
            </a:r>
            <a:r>
              <a:rPr lang="zh-CN" altLang="en-US" sz="1108" dirty="0">
                <a:solidFill>
                  <a:srgbClr val="C00000"/>
                </a:solidFill>
                <a:ea typeface="黑体" panose="02010609060101010101" pitchFamily="49" charset="-122"/>
              </a:rPr>
              <a:t>、标号 </a:t>
            </a:r>
            <a:r>
              <a:rPr lang="en-US" altLang="zh-CN" sz="1108" dirty="0">
                <a:solidFill>
                  <a:srgbClr val="C00000"/>
                </a:solidFill>
                <a:ea typeface="黑体" panose="02010609060101010101" pitchFamily="49" charset="-122"/>
              </a:rPr>
              <a:t>,</a:t>
            </a:r>
            <a:r>
              <a:rPr lang="zh-CN" altLang="en-US" sz="1108" dirty="0">
                <a:solidFill>
                  <a:srgbClr val="C00000"/>
                </a:solidFill>
                <a:ea typeface="黑体" panose="02010609060101010101" pitchFamily="49" charset="-122"/>
              </a:rPr>
              <a:t>决定该进程归属</a:t>
            </a:r>
          </a:p>
          <a:p>
            <a:r>
              <a:rPr lang="en-US" altLang="zh-CN" sz="1108" dirty="0">
                <a:solidFill>
                  <a:srgbClr val="C00000"/>
                </a:solidFill>
                <a:ea typeface="黑体" panose="02010609060101010101" pitchFamily="49" charset="-122"/>
              </a:rPr>
              <a:t>7</a:t>
            </a:r>
            <a:r>
              <a:rPr lang="zh-CN" altLang="en-US" sz="1108" dirty="0">
                <a:solidFill>
                  <a:srgbClr val="C00000"/>
                </a:solidFill>
                <a:ea typeface="黑体" panose="02010609060101010101" pitchFamily="49" charset="-122"/>
              </a:rPr>
              <a:t>、可以读写打开的一些文件信息</a:t>
            </a:r>
          </a:p>
          <a:p>
            <a:r>
              <a:rPr lang="en-US" altLang="zh-CN" sz="1108" dirty="0">
                <a:solidFill>
                  <a:srgbClr val="C00000"/>
                </a:solidFill>
                <a:ea typeface="黑体" panose="02010609060101010101" pitchFamily="49" charset="-122"/>
              </a:rPr>
              <a:t>8</a:t>
            </a:r>
            <a:r>
              <a:rPr lang="zh-CN" altLang="en-US" sz="1108" dirty="0">
                <a:solidFill>
                  <a:srgbClr val="C00000"/>
                </a:solidFill>
                <a:ea typeface="黑体" panose="02010609060101010101" pitchFamily="49" charset="-122"/>
              </a:rPr>
              <a:t>、 进程上下文和内核上下文</a:t>
            </a:r>
          </a:p>
          <a:p>
            <a:r>
              <a:rPr lang="en-US" altLang="zh-CN" sz="1108" dirty="0">
                <a:solidFill>
                  <a:srgbClr val="C00000"/>
                </a:solidFill>
                <a:ea typeface="黑体" panose="02010609060101010101" pitchFamily="49" charset="-122"/>
              </a:rPr>
              <a:t>9</a:t>
            </a:r>
            <a:r>
              <a:rPr lang="zh-CN" altLang="en-US" sz="1108" dirty="0">
                <a:solidFill>
                  <a:srgbClr val="C00000"/>
                </a:solidFill>
                <a:ea typeface="黑体" panose="02010609060101010101" pitchFamily="49" charset="-122"/>
              </a:rPr>
              <a:t>、处理器上下文</a:t>
            </a:r>
          </a:p>
          <a:p>
            <a:r>
              <a:rPr lang="en-US" altLang="zh-CN" sz="1108" dirty="0">
                <a:solidFill>
                  <a:srgbClr val="C00000"/>
                </a:solidFill>
                <a:ea typeface="黑体" panose="02010609060101010101" pitchFamily="49" charset="-122"/>
              </a:rPr>
              <a:t>10</a:t>
            </a:r>
            <a:r>
              <a:rPr lang="zh-CN" altLang="en-US" sz="1108" dirty="0">
                <a:solidFill>
                  <a:srgbClr val="C00000"/>
                </a:solidFill>
                <a:ea typeface="黑体" panose="02010609060101010101" pitchFamily="49" charset="-122"/>
              </a:rPr>
              <a:t>、内存信息</a:t>
            </a:r>
          </a:p>
        </p:txBody>
      </p:sp>
    </p:spTree>
    <p:extLst>
      <p:ext uri="{BB962C8B-B14F-4D97-AF65-F5344CB8AC3E}">
        <p14:creationId xmlns:p14="http://schemas.microsoft.com/office/powerpoint/2010/main" val="48595734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>
            <a:extLst>
              <a:ext uri="{FF2B5EF4-FFF2-40B4-BE49-F238E27FC236}">
                <a16:creationId xmlns:a16="http://schemas.microsoft.com/office/drawing/2014/main" id="{9F220379-1DC5-B245-9DBD-3834717E1197}"/>
              </a:ext>
            </a:extLst>
          </p:cNvPr>
          <p:cNvGrpSpPr>
            <a:grpSpLocks/>
          </p:cNvGrpSpPr>
          <p:nvPr/>
        </p:nvGrpSpPr>
        <p:grpSpPr bwMode="auto">
          <a:xfrm>
            <a:off x="4970586" y="2964475"/>
            <a:ext cx="3338146" cy="3256085"/>
            <a:chOff x="0" y="0"/>
            <a:chExt cx="5694" cy="5556"/>
          </a:xfrm>
        </p:grpSpPr>
        <p:sp>
          <p:nvSpPr>
            <p:cNvPr id="27654" name="Rectangle 3">
              <a:extLst>
                <a:ext uri="{FF2B5EF4-FFF2-40B4-BE49-F238E27FC236}">
                  <a16:creationId xmlns:a16="http://schemas.microsoft.com/office/drawing/2014/main" id="{5C143EAF-C1E5-4541-ADB4-E664B3965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134"/>
              <a:ext cx="1247" cy="442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215">
                <a:solidFill>
                  <a:srgbClr val="FF0000"/>
                </a:solidFill>
              </a:endParaRPr>
            </a:p>
          </p:txBody>
        </p:sp>
        <p:sp>
          <p:nvSpPr>
            <p:cNvPr id="27655" name="AutoShape 4">
              <a:extLst>
                <a:ext uri="{FF2B5EF4-FFF2-40B4-BE49-F238E27FC236}">
                  <a16:creationId xmlns:a16="http://schemas.microsoft.com/office/drawing/2014/main" id="{9CBE2045-A689-524C-85FF-DDF4492A35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0000" flipH="1">
              <a:off x="1928" y="0"/>
              <a:ext cx="3767" cy="1873"/>
            </a:xfrm>
            <a:prstGeom prst="wedgeEllipseCallout">
              <a:avLst>
                <a:gd name="adj1" fmla="val 56236"/>
                <a:gd name="adj2" fmla="val 5870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215">
                  <a:solidFill>
                    <a:srgbClr val="FF0000"/>
                  </a:solidFill>
                </a:rPr>
                <a:t>为什么要这么定义？</a:t>
              </a:r>
            </a:p>
          </p:txBody>
        </p:sp>
      </p:grpSp>
      <p:sp>
        <p:nvSpPr>
          <p:cNvPr id="9221" name="Rectangle 5">
            <a:extLst>
              <a:ext uri="{FF2B5EF4-FFF2-40B4-BE49-F238E27FC236}">
                <a16:creationId xmlns:a16="http://schemas.microsoft.com/office/drawing/2014/main" id="{BF955C27-8F67-0045-B1D6-71CBEE9502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/>
              <a:t>task_struct</a:t>
            </a:r>
            <a:r>
              <a:rPr lang="zh-CN" altLang="en-US" dirty="0"/>
              <a:t>剖析（1）</a:t>
            </a:r>
          </a:p>
        </p:txBody>
      </p:sp>
      <p:sp>
        <p:nvSpPr>
          <p:cNvPr id="27652" name="Rectangle 6">
            <a:extLst>
              <a:ext uri="{FF2B5EF4-FFF2-40B4-BE49-F238E27FC236}">
                <a16:creationId xmlns:a16="http://schemas.microsoft.com/office/drawing/2014/main" id="{DE644CB2-9281-D14F-A5F6-EE69059592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1339" y="1501402"/>
            <a:ext cx="8241323" cy="1927599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1662" dirty="0">
                <a:ea typeface="黑体" panose="02010609060101010101" pitchFamily="49" charset="-122"/>
              </a:rPr>
              <a:t>struct task_struct {</a:t>
            </a:r>
          </a:p>
          <a:p>
            <a:pPr>
              <a:buFontTx/>
              <a:buNone/>
            </a:pPr>
            <a:r>
              <a:rPr lang="zh-CN" altLang="en-US" sz="1662" dirty="0">
                <a:ea typeface="黑体" panose="02010609060101010101" pitchFamily="49" charset="-122"/>
              </a:rPr>
              <a:t>	volatile long state;	/* -1 unrunnable, 0 runnable, &gt;0 stopped */</a:t>
            </a:r>
          </a:p>
          <a:p>
            <a:pPr>
              <a:buFontTx/>
              <a:buNone/>
            </a:pPr>
            <a:r>
              <a:rPr lang="zh-CN" altLang="en-US" sz="1662" dirty="0">
                <a:ea typeface="黑体" panose="02010609060101010101" pitchFamily="49" charset="-122"/>
              </a:rPr>
              <a:t>	//...</a:t>
            </a:r>
          </a:p>
          <a:p>
            <a:pPr>
              <a:buFontTx/>
              <a:buNone/>
            </a:pPr>
            <a:r>
              <a:rPr lang="zh-CN" altLang="en-US" sz="1662" dirty="0">
                <a:ea typeface="黑体" panose="02010609060101010101" pitchFamily="49" charset="-122"/>
              </a:rPr>
              <a:t>	long exit_state;</a:t>
            </a:r>
          </a:p>
          <a:p>
            <a:pPr>
              <a:buFontTx/>
              <a:buNone/>
            </a:pPr>
            <a:r>
              <a:rPr lang="zh-CN" altLang="en-US" sz="1662" dirty="0">
                <a:ea typeface="黑体" panose="02010609060101010101" pitchFamily="49" charset="-122"/>
              </a:rPr>
              <a:t>	//...</a:t>
            </a:r>
          </a:p>
          <a:p>
            <a:pPr>
              <a:buFontTx/>
              <a:buNone/>
            </a:pPr>
            <a:r>
              <a:rPr lang="zh-CN" altLang="en-US" sz="1662" dirty="0">
                <a:ea typeface="黑体" panose="02010609060101010101" pitchFamily="49" charset="-122"/>
              </a:rPr>
              <a:t>｝</a:t>
            </a:r>
          </a:p>
          <a:p>
            <a:pPr>
              <a:buFontTx/>
              <a:buNone/>
            </a:pPr>
            <a:endParaRPr lang="zh-CN" altLang="en-US" sz="1662" dirty="0">
              <a:ea typeface="黑体" panose="02010609060101010101" pitchFamily="49" charset="-122"/>
            </a:endParaRP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460C5FAF-3F9F-C84C-AF85-F60430031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430" y="3761345"/>
            <a:ext cx="4059261" cy="2040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</a:pPr>
            <a:r>
              <a:rPr lang="zh-CN" altLang="en-US" sz="1292" dirty="0">
                <a:solidFill>
                  <a:srgbClr val="000000"/>
                </a:solidFill>
              </a:rPr>
              <a:t>进程的状态宏定义：</a:t>
            </a:r>
          </a:p>
          <a:p>
            <a:pPr eaLnBrk="1" hangingPunct="1"/>
            <a:r>
              <a:rPr lang="zh-CN" altLang="en-US" sz="1292" dirty="0">
                <a:solidFill>
                  <a:srgbClr val="000000"/>
                </a:solidFill>
              </a:rPr>
              <a:t>#define  TASK_RUNNING		</a:t>
            </a:r>
            <a:r>
              <a:rPr lang="zh-CN" altLang="en-US" sz="1292" dirty="0">
                <a:solidFill>
                  <a:srgbClr val="FF0000"/>
                </a:solidFill>
              </a:rPr>
              <a:t>0</a:t>
            </a:r>
          </a:p>
          <a:p>
            <a:pPr eaLnBrk="1" hangingPunct="1"/>
            <a:r>
              <a:rPr lang="zh-CN" altLang="en-US" sz="1292" dirty="0">
                <a:solidFill>
                  <a:srgbClr val="000000"/>
                </a:solidFill>
              </a:rPr>
              <a:t>#define  TASK_INTERRUPTIBLE		</a:t>
            </a:r>
            <a:r>
              <a:rPr lang="zh-CN" altLang="en-US" sz="1292" dirty="0">
                <a:solidFill>
                  <a:srgbClr val="FF0000"/>
                </a:solidFill>
              </a:rPr>
              <a:t>1</a:t>
            </a:r>
          </a:p>
          <a:p>
            <a:pPr eaLnBrk="1" hangingPunct="1"/>
            <a:r>
              <a:rPr lang="zh-CN" altLang="en-US" sz="1292" dirty="0">
                <a:solidFill>
                  <a:srgbClr val="000000"/>
                </a:solidFill>
              </a:rPr>
              <a:t>#define  TASK_UNINTERRUPTIBLE	</a:t>
            </a:r>
            <a:r>
              <a:rPr lang="zh-CN" altLang="en-US" sz="1292" dirty="0">
                <a:solidFill>
                  <a:srgbClr val="FF0000"/>
                </a:solidFill>
              </a:rPr>
              <a:t>2</a:t>
            </a:r>
          </a:p>
          <a:p>
            <a:pPr eaLnBrk="1" hangingPunct="1"/>
            <a:r>
              <a:rPr lang="zh-CN" altLang="en-US" sz="1292" dirty="0">
                <a:solidFill>
                  <a:srgbClr val="000000"/>
                </a:solidFill>
              </a:rPr>
              <a:t>#define  __TASK_STOPPED		</a:t>
            </a:r>
            <a:r>
              <a:rPr lang="zh-CN" altLang="en-US" sz="1292" dirty="0">
                <a:solidFill>
                  <a:srgbClr val="FF0000"/>
                </a:solidFill>
              </a:rPr>
              <a:t>4</a:t>
            </a:r>
          </a:p>
          <a:p>
            <a:pPr eaLnBrk="1" hangingPunct="1"/>
            <a:r>
              <a:rPr lang="zh-CN" altLang="en-US" sz="1292" dirty="0">
                <a:solidFill>
                  <a:srgbClr val="000000"/>
                </a:solidFill>
              </a:rPr>
              <a:t>#define  __TASK_TRACED		</a:t>
            </a:r>
            <a:r>
              <a:rPr lang="zh-CN" altLang="en-US" sz="1292" dirty="0">
                <a:solidFill>
                  <a:srgbClr val="FF0000"/>
                </a:solidFill>
              </a:rPr>
              <a:t>8</a:t>
            </a:r>
          </a:p>
          <a:p>
            <a:pPr algn="l" eaLnBrk="1" hangingPunct="1"/>
            <a:r>
              <a:rPr lang="zh-CN" altLang="en-US" sz="1292" dirty="0">
                <a:solidFill>
                  <a:srgbClr val="000000"/>
                </a:solidFill>
              </a:rPr>
              <a:t>     /* in tsk-&gt;exit_state */</a:t>
            </a:r>
          </a:p>
          <a:p>
            <a:pPr eaLnBrk="1" hangingPunct="1"/>
            <a:r>
              <a:rPr lang="zh-CN" altLang="en-US" sz="1292" dirty="0">
                <a:solidFill>
                  <a:srgbClr val="000000"/>
                </a:solidFill>
              </a:rPr>
              <a:t>#define  EXIT_ZOMBIE		</a:t>
            </a:r>
            <a:r>
              <a:rPr lang="zh-CN" altLang="en-US" sz="1292" dirty="0">
                <a:solidFill>
                  <a:srgbClr val="FF0000"/>
                </a:solidFill>
              </a:rPr>
              <a:t>16</a:t>
            </a:r>
          </a:p>
          <a:p>
            <a:pPr eaLnBrk="1" hangingPunct="1"/>
            <a:r>
              <a:rPr lang="zh-CN" altLang="en-US" sz="1292" dirty="0">
                <a:solidFill>
                  <a:srgbClr val="000000"/>
                </a:solidFill>
              </a:rPr>
              <a:t>#define  EXIT_DEAD			</a:t>
            </a:r>
            <a:r>
              <a:rPr lang="zh-CN" altLang="en-US" sz="1292" dirty="0">
                <a:solidFill>
                  <a:srgbClr val="FF0000"/>
                </a:solidFill>
              </a:rPr>
              <a:t>32</a:t>
            </a:r>
          </a:p>
          <a:p>
            <a:pPr algn="l" eaLnBrk="1" hangingPunct="1"/>
            <a:r>
              <a:rPr lang="zh-CN" altLang="en-US" sz="1292" dirty="0">
                <a:solidFill>
                  <a:srgbClr val="000000"/>
                </a:solidFill>
              </a:rPr>
              <a:t>//...</a:t>
            </a:r>
          </a:p>
        </p:txBody>
      </p:sp>
    </p:spTree>
    <p:extLst>
      <p:ext uri="{BB962C8B-B14F-4D97-AF65-F5344CB8AC3E}">
        <p14:creationId xmlns:p14="http://schemas.microsoft.com/office/powerpoint/2010/main" val="2881453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3" grpId="0" bldLvl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6F99DEE-FAD4-3E44-BBB6-FB57BD95AB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/>
              <a:t>task_struct</a:t>
            </a:r>
            <a:r>
              <a:rPr lang="zh-CN" altLang="en-US" dirty="0"/>
              <a:t>剖析（2）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66184B7E-CDE4-6243-A37C-03FF9919CF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zh-CN" altLang="en-US" sz="1662">
                <a:ea typeface="黑体" panose="02010609060101010101" pitchFamily="49" charset="-122"/>
              </a:rPr>
              <a:t>struct task_struct {</a:t>
            </a:r>
          </a:p>
          <a:p>
            <a:pPr>
              <a:buFontTx/>
              <a:buNone/>
            </a:pPr>
            <a:r>
              <a:rPr lang="zh-CN" altLang="en-US" sz="1662">
                <a:ea typeface="黑体" panose="02010609060101010101" pitchFamily="49" charset="-122"/>
              </a:rPr>
              <a:t>	//...</a:t>
            </a:r>
          </a:p>
          <a:p>
            <a:pPr>
              <a:buFontTx/>
              <a:buNone/>
            </a:pPr>
            <a:r>
              <a:rPr lang="zh-CN" altLang="en-US" sz="1662">
                <a:ea typeface="黑体" panose="02010609060101010101" pitchFamily="49" charset="-122"/>
              </a:rPr>
              <a:t>	struct list_head tasks;         </a:t>
            </a:r>
            <a:r>
              <a:rPr lang="zh-CN" altLang="en-US" sz="1662">
                <a:solidFill>
                  <a:schemeClr val="folHlink"/>
                </a:solidFill>
                <a:ea typeface="黑体" panose="02010609060101010101" pitchFamily="49" charset="-122"/>
              </a:rPr>
              <a:t>//将系统中所有进程通过双向链表链接起来！</a:t>
            </a:r>
          </a:p>
          <a:p>
            <a:pPr>
              <a:buFontTx/>
              <a:buNone/>
            </a:pPr>
            <a:r>
              <a:rPr lang="zh-CN" altLang="en-US" sz="1662">
                <a:ea typeface="黑体" panose="02010609060101010101" pitchFamily="49" charset="-122"/>
              </a:rPr>
              <a:t>	//...</a:t>
            </a:r>
          </a:p>
          <a:p>
            <a:pPr>
              <a:buFontTx/>
              <a:buNone/>
            </a:pPr>
            <a:r>
              <a:rPr lang="zh-CN" altLang="en-US" sz="1662">
                <a:ea typeface="黑体" panose="02010609060101010101" pitchFamily="49" charset="-122"/>
              </a:rPr>
              <a:t>｝</a:t>
            </a: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0F6C94CD-D77A-E446-8C9B-3C8509EF5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981" y="3562351"/>
            <a:ext cx="6100396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15">
                <a:solidFill>
                  <a:srgbClr val="000000"/>
                </a:solidFill>
              </a:rPr>
              <a:t>怎样访问所有的进程呢？</a:t>
            </a:r>
          </a:p>
        </p:txBody>
      </p:sp>
      <p:sp>
        <p:nvSpPr>
          <p:cNvPr id="10245" name="Text Box 5">
            <a:extLst>
              <a:ext uri="{FF2B5EF4-FFF2-40B4-BE49-F238E27FC236}">
                <a16:creationId xmlns:a16="http://schemas.microsoft.com/office/drawing/2014/main" id="{5BDA5D4A-4996-9841-B95F-5E2BA25E0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334" y="4201189"/>
            <a:ext cx="7776864" cy="1512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846" dirty="0">
                <a:solidFill>
                  <a:srgbClr val="000000"/>
                </a:solidFill>
              </a:rPr>
              <a:t>#define </a:t>
            </a:r>
            <a:r>
              <a:rPr lang="zh-CN" altLang="en-US" sz="1846" dirty="0">
                <a:solidFill>
                  <a:srgbClr val="FF0000"/>
                </a:solidFill>
              </a:rPr>
              <a:t>for_each_process(p)</a:t>
            </a:r>
            <a:r>
              <a:rPr lang="zh-CN" altLang="en-US" sz="1846" dirty="0">
                <a:solidFill>
                  <a:srgbClr val="000000"/>
                </a:solidFill>
              </a:rPr>
              <a:t> \</a:t>
            </a:r>
          </a:p>
          <a:p>
            <a:pPr algn="l" eaLnBrk="1" hangingPunct="1"/>
            <a:r>
              <a:rPr lang="zh-CN" altLang="en-US" sz="1846" dirty="0">
                <a:solidFill>
                  <a:srgbClr val="000000"/>
                </a:solidFill>
              </a:rPr>
              <a:t>	for (p = &amp;init_task ; (p = next_task(p)) != &amp;init_task ; )</a:t>
            </a:r>
          </a:p>
          <a:p>
            <a:pPr algn="l" eaLnBrk="1" hangingPunct="1"/>
            <a:endParaRPr lang="zh-CN" altLang="en-US" sz="1846" dirty="0">
              <a:solidFill>
                <a:srgbClr val="000000"/>
              </a:solidFill>
            </a:endParaRPr>
          </a:p>
          <a:p>
            <a:pPr algn="l" eaLnBrk="1" hangingPunct="1"/>
            <a:r>
              <a:rPr lang="zh-CN" altLang="en-US" sz="1846" dirty="0">
                <a:solidFill>
                  <a:srgbClr val="000000"/>
                </a:solidFill>
              </a:rPr>
              <a:t>#define </a:t>
            </a:r>
            <a:r>
              <a:rPr lang="zh-CN" altLang="en-US" sz="1846" dirty="0">
                <a:solidFill>
                  <a:srgbClr val="FF0000"/>
                </a:solidFill>
              </a:rPr>
              <a:t>next_task(p) </a:t>
            </a:r>
            <a:r>
              <a:rPr lang="zh-CN" altLang="en-US" sz="1846" dirty="0">
                <a:solidFill>
                  <a:srgbClr val="000000"/>
                </a:solidFill>
              </a:rPr>
              <a:t>\</a:t>
            </a:r>
          </a:p>
          <a:p>
            <a:pPr algn="l" eaLnBrk="1" hangingPunct="1"/>
            <a:r>
              <a:rPr lang="zh-CN" altLang="en-US" sz="1846" dirty="0">
                <a:solidFill>
                  <a:srgbClr val="000000"/>
                </a:solidFill>
              </a:rPr>
              <a:t>	list_entry_rcu((p)-&gt;tasks.next, struct task_struct, tasks)</a:t>
            </a:r>
          </a:p>
        </p:txBody>
      </p:sp>
    </p:spTree>
    <p:extLst>
      <p:ext uri="{BB962C8B-B14F-4D97-AF65-F5344CB8AC3E}">
        <p14:creationId xmlns:p14="http://schemas.microsoft.com/office/powerpoint/2010/main" val="2007403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 bldLvl="0" autoUpdateAnimBg="0"/>
      <p:bldP spid="10245" grpId="0" bldLvl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CCD3C55-0D83-F845-8319-CA93F4481C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/>
              <a:t>task_struct</a:t>
            </a:r>
            <a:r>
              <a:rPr lang="zh-CN" altLang="en-US" dirty="0"/>
              <a:t>剖析（3）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F245935-D9B7-AB4E-A382-31A4860CD9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zh-CN" altLang="en-US" sz="1662" dirty="0">
                <a:ea typeface="黑体" panose="02010609060101010101" pitchFamily="49" charset="-122"/>
              </a:rPr>
              <a:t>struct task_struct {</a:t>
            </a:r>
          </a:p>
          <a:p>
            <a:pPr>
              <a:buFontTx/>
              <a:buNone/>
            </a:pPr>
            <a:r>
              <a:rPr lang="zh-CN" altLang="en-US" sz="1662" dirty="0">
                <a:ea typeface="黑体" panose="02010609060101010101" pitchFamily="49" charset="-122"/>
              </a:rPr>
              <a:t>	//...</a:t>
            </a:r>
          </a:p>
          <a:p>
            <a:pPr>
              <a:buFontTx/>
              <a:buNone/>
            </a:pPr>
            <a:r>
              <a:rPr lang="zh-CN" altLang="en-US" sz="1662" dirty="0">
                <a:ea typeface="黑体" panose="02010609060101010101" pitchFamily="49" charset="-122"/>
              </a:rPr>
              <a:t>	pid_t pid;       			</a:t>
            </a:r>
            <a:r>
              <a:rPr lang="zh-CN" altLang="en-US" sz="1662" dirty="0">
                <a:solidFill>
                  <a:schemeClr val="folHlink"/>
                </a:solidFill>
                <a:ea typeface="黑体" panose="02010609060101010101" pitchFamily="49" charset="-122"/>
              </a:rPr>
              <a:t> //进程标识符（线程）</a:t>
            </a:r>
          </a:p>
          <a:p>
            <a:pPr>
              <a:buFontTx/>
              <a:buNone/>
            </a:pPr>
            <a:r>
              <a:rPr lang="zh-CN" altLang="en-US" sz="1662" dirty="0">
                <a:ea typeface="黑体" panose="02010609060101010101" pitchFamily="49" charset="-122"/>
              </a:rPr>
              <a:t>	pid_t tgid;     			  </a:t>
            </a:r>
            <a:r>
              <a:rPr lang="zh-CN" altLang="en-US" sz="1662" dirty="0">
                <a:solidFill>
                  <a:schemeClr val="folHlink"/>
                </a:solidFill>
                <a:ea typeface="黑体" panose="02010609060101010101" pitchFamily="49" charset="-122"/>
              </a:rPr>
              <a:t>//线程组的领头线程ID</a:t>
            </a:r>
          </a:p>
          <a:p>
            <a:pPr>
              <a:buFontTx/>
              <a:buNone/>
            </a:pPr>
            <a:r>
              <a:rPr lang="zh-CN" altLang="en-US" sz="1662" dirty="0">
                <a:ea typeface="黑体" panose="02010609060101010101" pitchFamily="49" charset="-122"/>
              </a:rPr>
              <a:t>	struct task_struct *group_leader;	 </a:t>
            </a:r>
            <a:r>
              <a:rPr lang="zh-CN" altLang="en-US" sz="1662" dirty="0">
                <a:solidFill>
                  <a:schemeClr val="folHlink"/>
                </a:solidFill>
                <a:ea typeface="黑体" panose="02010609060101010101" pitchFamily="49" charset="-122"/>
              </a:rPr>
              <a:t> // threadgroup leader</a:t>
            </a:r>
            <a:r>
              <a:rPr lang="zh-CN" altLang="en-US" sz="1662" dirty="0">
                <a:ea typeface="黑体" panose="02010609060101010101" pitchFamily="49" charset="-122"/>
              </a:rPr>
              <a:t>	</a:t>
            </a:r>
          </a:p>
          <a:p>
            <a:pPr>
              <a:buFontTx/>
              <a:buNone/>
            </a:pPr>
            <a:r>
              <a:rPr lang="zh-CN" altLang="en-US" sz="1662" dirty="0">
                <a:ea typeface="黑体" panose="02010609060101010101" pitchFamily="49" charset="-122"/>
              </a:rPr>
              <a:t>	//...</a:t>
            </a:r>
          </a:p>
          <a:p>
            <a:pPr>
              <a:buFontTx/>
              <a:buNone/>
            </a:pPr>
            <a:r>
              <a:rPr lang="zh-CN" altLang="en-US" sz="1662" dirty="0">
                <a:ea typeface="黑体" panose="02010609060101010101" pitchFamily="49" charset="-122"/>
              </a:rPr>
              <a:t>｝</a:t>
            </a:r>
          </a:p>
          <a:p>
            <a:pPr>
              <a:buFontTx/>
              <a:buNone/>
            </a:pPr>
            <a:r>
              <a:rPr lang="zh-CN" altLang="en-US" sz="1662" dirty="0">
                <a:ea typeface="黑体" panose="02010609060101010101" pitchFamily="49" charset="-122"/>
              </a:rPr>
              <a:t> </a:t>
            </a:r>
          </a:p>
          <a:p>
            <a:pPr>
              <a:buFontTx/>
              <a:buNone/>
            </a:pPr>
            <a:r>
              <a:rPr lang="zh-CN" altLang="en-US" sz="2215" dirty="0">
                <a:ea typeface="黑体" panose="02010609060101010101" pitchFamily="49" charset="-122"/>
              </a:rPr>
              <a:t>系统调用 getpid()  返回什么？</a:t>
            </a:r>
            <a:endParaRPr lang="en-US" altLang="zh-CN" sz="2215" dirty="0">
              <a:ea typeface="黑体" panose="02010609060101010101" pitchFamily="49" charset="-122"/>
            </a:endParaRPr>
          </a:p>
          <a:p>
            <a:pPr>
              <a:buFontTx/>
              <a:buNone/>
            </a:pPr>
            <a:r>
              <a:rPr lang="en-US" altLang="zh-CN" sz="2215" dirty="0">
                <a:ea typeface="黑体" panose="02010609060101010101" pitchFamily="49" charset="-122"/>
              </a:rPr>
              <a:t>Linux</a:t>
            </a:r>
            <a:r>
              <a:rPr lang="zh-CN" altLang="en-US" sz="2215" dirty="0">
                <a:ea typeface="黑体" panose="02010609060101010101" pitchFamily="49" charset="-122"/>
              </a:rPr>
              <a:t>系统允许用户使用一个叫做进程标识符的</a:t>
            </a:r>
            <a:r>
              <a:rPr lang="en-US" altLang="zh-CN" sz="2215" dirty="0">
                <a:ea typeface="黑体" panose="02010609060101010101" pitchFamily="49" charset="-122"/>
              </a:rPr>
              <a:t>PID</a:t>
            </a:r>
            <a:r>
              <a:rPr lang="zh-CN" altLang="en-US" sz="2215" dirty="0">
                <a:ea typeface="黑体" panose="02010609060101010101" pitchFamily="49" charset="-122"/>
              </a:rPr>
              <a:t>来标识</a:t>
            </a:r>
            <a:endParaRPr lang="en-US" altLang="zh-CN" sz="2215" dirty="0">
              <a:ea typeface="黑体" panose="02010609060101010101" pitchFamily="49" charset="-122"/>
            </a:endParaRPr>
          </a:p>
          <a:p>
            <a:pPr>
              <a:buFontTx/>
              <a:buNone/>
            </a:pPr>
            <a:r>
              <a:rPr lang="zh-CN" altLang="en-US" sz="2215" dirty="0">
                <a:ea typeface="黑体" panose="02010609060101010101" pitchFamily="49" charset="-122"/>
              </a:rPr>
              <a:t>进程，</a:t>
            </a:r>
            <a:r>
              <a:rPr lang="en-US" altLang="zh-CN" sz="2215" dirty="0">
                <a:ea typeface="黑体" panose="02010609060101010101" pitchFamily="49" charset="-122"/>
              </a:rPr>
              <a:t>PID</a:t>
            </a:r>
            <a:r>
              <a:rPr lang="zh-CN" altLang="en-US" sz="2215" dirty="0">
                <a:ea typeface="黑体" panose="02010609060101010101" pitchFamily="49" charset="-122"/>
              </a:rPr>
              <a:t>顺序编号，新创建进程是前一个进程的</a:t>
            </a:r>
            <a:r>
              <a:rPr lang="en-US" altLang="zh-CN" sz="2215" dirty="0">
                <a:ea typeface="黑体" panose="02010609060101010101" pitchFamily="49" charset="-122"/>
              </a:rPr>
              <a:t>PID</a:t>
            </a:r>
            <a:r>
              <a:rPr lang="zh-CN" altLang="en-US" sz="2215" dirty="0">
                <a:ea typeface="黑体" panose="02010609060101010101" pitchFamily="49" charset="-122"/>
              </a:rPr>
              <a:t>加</a:t>
            </a:r>
            <a:r>
              <a:rPr lang="en-US" altLang="zh-CN" sz="2215" dirty="0">
                <a:ea typeface="黑体" panose="02010609060101010101" pitchFamily="49" charset="-122"/>
              </a:rPr>
              <a:t>1</a:t>
            </a:r>
            <a:r>
              <a:rPr lang="zh-CN" altLang="en-US" sz="2215" dirty="0">
                <a:ea typeface="黑体" panose="02010609060101010101" pitchFamily="49" charset="-122"/>
              </a:rPr>
              <a:t>，</a:t>
            </a:r>
            <a:endParaRPr lang="en-US" altLang="zh-CN" sz="2215" dirty="0">
              <a:ea typeface="黑体" panose="02010609060101010101" pitchFamily="49" charset="-122"/>
            </a:endParaRPr>
          </a:p>
          <a:p>
            <a:pPr>
              <a:buFontTx/>
              <a:buNone/>
            </a:pPr>
            <a:r>
              <a:rPr lang="zh-CN" altLang="en-US" sz="2215" dirty="0">
                <a:ea typeface="黑体" panose="02010609060101010101" pitchFamily="49" charset="-122"/>
              </a:rPr>
              <a:t>不过</a:t>
            </a:r>
            <a:r>
              <a:rPr lang="en-US" altLang="zh-CN" sz="2215" dirty="0">
                <a:ea typeface="黑体" panose="02010609060101010101" pitchFamily="49" charset="-122"/>
              </a:rPr>
              <a:t>PID</a:t>
            </a:r>
            <a:r>
              <a:rPr lang="zh-CN" altLang="en-US" sz="2215" dirty="0">
                <a:ea typeface="黑体" panose="02010609060101010101" pitchFamily="49" charset="-122"/>
              </a:rPr>
              <a:t>值有一个上限，达到上限之后再开始循环使用闲置</a:t>
            </a:r>
            <a:endParaRPr lang="en-US" altLang="zh-CN" sz="2215" dirty="0">
              <a:ea typeface="黑体" panose="02010609060101010101" pitchFamily="49" charset="-122"/>
            </a:endParaRPr>
          </a:p>
          <a:p>
            <a:pPr>
              <a:buFontTx/>
              <a:buNone/>
            </a:pPr>
            <a:r>
              <a:rPr lang="zh-CN" altLang="en-US" sz="2215" dirty="0">
                <a:ea typeface="黑体" panose="02010609060101010101" pitchFamily="49" charset="-122"/>
              </a:rPr>
              <a:t>的小</a:t>
            </a:r>
            <a:r>
              <a:rPr lang="en-US" altLang="zh-CN" sz="2215" dirty="0">
                <a:ea typeface="黑体" panose="02010609060101010101" pitchFamily="49" charset="-122"/>
              </a:rPr>
              <a:t>PID</a:t>
            </a:r>
            <a:r>
              <a:rPr lang="zh-CN" altLang="en-US" sz="2215" dirty="0">
                <a:ea typeface="黑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11496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11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788B609-8273-C943-94AC-F432F452B7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/>
              <a:t>task_struct</a:t>
            </a:r>
            <a:r>
              <a:rPr lang="zh-CN" altLang="en-US" dirty="0"/>
              <a:t>剖析（4）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6A45DD0E-FFF0-B642-BCBD-5E942174B6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zh-CN" altLang="en-US" sz="1662">
                <a:ea typeface="黑体" panose="02010609060101010101" pitchFamily="49" charset="-122"/>
              </a:rPr>
              <a:t>struct task_struct {</a:t>
            </a:r>
          </a:p>
          <a:p>
            <a:pPr>
              <a:buFontTx/>
              <a:buNone/>
            </a:pPr>
            <a:r>
              <a:rPr lang="zh-CN" altLang="en-US" sz="1662">
                <a:ea typeface="黑体" panose="02010609060101010101" pitchFamily="49" charset="-122"/>
              </a:rPr>
              <a:t>	//...</a:t>
            </a:r>
          </a:p>
          <a:p>
            <a:pPr>
              <a:buFontTx/>
              <a:buNone/>
            </a:pPr>
            <a:r>
              <a:rPr lang="zh-CN" altLang="en-US" sz="1662">
                <a:ea typeface="黑体" panose="02010609060101010101" pitchFamily="49" charset="-122"/>
              </a:rPr>
              <a:t>	struct task_struct __rcu *real_parent;     /* real parent process */</a:t>
            </a:r>
          </a:p>
          <a:p>
            <a:pPr>
              <a:buFontTx/>
              <a:buNone/>
            </a:pPr>
            <a:r>
              <a:rPr lang="zh-CN" altLang="en-US" sz="1662">
                <a:ea typeface="黑体" panose="02010609060101010101" pitchFamily="49" charset="-122"/>
              </a:rPr>
              <a:t>	struct task_struct __rcu *</a:t>
            </a:r>
            <a:r>
              <a:rPr lang="zh-CN" altLang="en-US" sz="1662">
                <a:solidFill>
                  <a:srgbClr val="FF0000"/>
                </a:solidFill>
                <a:ea typeface="黑体" panose="02010609060101010101" pitchFamily="49" charset="-122"/>
              </a:rPr>
              <a:t>parent</a:t>
            </a:r>
            <a:r>
              <a:rPr lang="zh-CN" altLang="en-US" sz="1662">
                <a:ea typeface="黑体" panose="02010609060101010101" pitchFamily="49" charset="-122"/>
              </a:rPr>
              <a:t>;   /* recipient of SIGCHLD, wait4() reports */</a:t>
            </a:r>
          </a:p>
          <a:p>
            <a:pPr>
              <a:buFontTx/>
              <a:buNone/>
            </a:pPr>
            <a:endParaRPr lang="zh-CN" altLang="en-US" sz="1662">
              <a:ea typeface="黑体" panose="02010609060101010101" pitchFamily="49" charset="-122"/>
            </a:endParaRPr>
          </a:p>
          <a:p>
            <a:pPr>
              <a:buFontTx/>
              <a:buNone/>
            </a:pPr>
            <a:r>
              <a:rPr lang="zh-CN" altLang="en-US" sz="1662">
                <a:ea typeface="黑体" panose="02010609060101010101" pitchFamily="49" charset="-122"/>
              </a:rPr>
              <a:t>	struct list_head </a:t>
            </a:r>
            <a:r>
              <a:rPr lang="zh-CN" altLang="en-US" sz="1662">
                <a:solidFill>
                  <a:srgbClr val="FF0000"/>
                </a:solidFill>
                <a:ea typeface="黑体" panose="02010609060101010101" pitchFamily="49" charset="-122"/>
              </a:rPr>
              <a:t>children</a:t>
            </a:r>
            <a:r>
              <a:rPr lang="zh-CN" altLang="en-US" sz="1662">
                <a:ea typeface="黑体" panose="02010609060101010101" pitchFamily="49" charset="-122"/>
              </a:rPr>
              <a:t>;	       /* list of my children */</a:t>
            </a:r>
          </a:p>
          <a:p>
            <a:pPr>
              <a:buFontTx/>
              <a:buNone/>
            </a:pPr>
            <a:r>
              <a:rPr lang="zh-CN" altLang="en-US" sz="1662">
                <a:ea typeface="黑体" panose="02010609060101010101" pitchFamily="49" charset="-122"/>
              </a:rPr>
              <a:t>	struct list_head </a:t>
            </a:r>
            <a:r>
              <a:rPr lang="zh-CN" altLang="en-US" sz="1662">
                <a:solidFill>
                  <a:srgbClr val="FF0000"/>
                </a:solidFill>
                <a:ea typeface="黑体" panose="02010609060101010101" pitchFamily="49" charset="-122"/>
              </a:rPr>
              <a:t>sibling</a:t>
            </a:r>
            <a:r>
              <a:rPr lang="zh-CN" altLang="en-US" sz="1662">
                <a:ea typeface="黑体" panose="02010609060101010101" pitchFamily="49" charset="-122"/>
              </a:rPr>
              <a:t>;	       /* linkage in my parent's children list */</a:t>
            </a:r>
          </a:p>
          <a:p>
            <a:pPr>
              <a:buFontTx/>
              <a:buNone/>
            </a:pPr>
            <a:r>
              <a:rPr lang="zh-CN" altLang="en-US" sz="1662">
                <a:ea typeface="黑体" panose="02010609060101010101" pitchFamily="49" charset="-122"/>
              </a:rPr>
              <a:t>	//...</a:t>
            </a:r>
          </a:p>
          <a:p>
            <a:pPr>
              <a:buFontTx/>
              <a:buNone/>
            </a:pPr>
            <a:r>
              <a:rPr lang="zh-CN" altLang="en-US" sz="1662">
                <a:ea typeface="黑体" panose="02010609060101010101" pitchFamily="49" charset="-122"/>
              </a:rPr>
              <a:t>｝</a:t>
            </a: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D7826C27-30E3-0A48-994D-3A0F202DCB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413" y="4933952"/>
            <a:ext cx="6120911" cy="944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846" dirty="0">
                <a:solidFill>
                  <a:srgbClr val="000000"/>
                </a:solidFill>
              </a:rPr>
              <a:t>进程之间的关系：</a:t>
            </a:r>
          </a:p>
          <a:p>
            <a:pPr algn="l" eaLnBrk="1" hangingPunct="1"/>
            <a:r>
              <a:rPr lang="zh-CN" altLang="en-US" sz="1846" dirty="0">
                <a:solidFill>
                  <a:srgbClr val="000000"/>
                </a:solidFill>
              </a:rPr>
              <a:t>	父子关系</a:t>
            </a:r>
          </a:p>
          <a:p>
            <a:pPr algn="l" eaLnBrk="1" hangingPunct="1"/>
            <a:r>
              <a:rPr lang="zh-CN" altLang="en-US" sz="1846" dirty="0">
                <a:solidFill>
                  <a:srgbClr val="000000"/>
                </a:solidFill>
              </a:rPr>
              <a:t>	兄弟关系</a:t>
            </a:r>
          </a:p>
        </p:txBody>
      </p:sp>
    </p:spTree>
    <p:extLst>
      <p:ext uri="{BB962C8B-B14F-4D97-AF65-F5344CB8AC3E}">
        <p14:creationId xmlns:p14="http://schemas.microsoft.com/office/powerpoint/2010/main" val="1329211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bldLvl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F0FFE01-5FD8-E445-B225-6B936476F0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/>
              <a:t>task_struct</a:t>
            </a:r>
            <a:r>
              <a:rPr lang="zh-CN" altLang="en-US" dirty="0"/>
              <a:t>剖析（5）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5B0E568B-B19E-4B4A-B132-9D3516D9BA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zh-CN" altLang="en-US" sz="1662">
                <a:ea typeface="黑体" panose="02010609060101010101" pitchFamily="49" charset="-122"/>
              </a:rPr>
              <a:t>struct task_struct {</a:t>
            </a:r>
          </a:p>
          <a:p>
            <a:pPr>
              <a:buFontTx/>
              <a:buNone/>
            </a:pPr>
            <a:r>
              <a:rPr lang="zh-CN" altLang="en-US" sz="1662">
                <a:ea typeface="黑体" panose="02010609060101010101" pitchFamily="49" charset="-122"/>
              </a:rPr>
              <a:t>	//...</a:t>
            </a:r>
          </a:p>
          <a:p>
            <a:pPr>
              <a:buFontTx/>
              <a:buNone/>
            </a:pPr>
            <a:r>
              <a:rPr lang="zh-CN" altLang="en-US" sz="1662">
                <a:ea typeface="黑体" panose="02010609060101010101" pitchFamily="49" charset="-122"/>
              </a:rPr>
              <a:t>	/* PID/PID hash table linkage. */</a:t>
            </a:r>
          </a:p>
          <a:p>
            <a:pPr>
              <a:buFontTx/>
              <a:buNone/>
            </a:pPr>
            <a:r>
              <a:rPr lang="zh-CN" altLang="en-US" sz="1662">
                <a:ea typeface="黑体" panose="02010609060101010101" pitchFamily="49" charset="-122"/>
              </a:rPr>
              <a:t>	struct pid_link pids[PIDTYPE_MAX];</a:t>
            </a:r>
          </a:p>
          <a:p>
            <a:pPr>
              <a:buFontTx/>
              <a:buNone/>
            </a:pPr>
            <a:r>
              <a:rPr lang="zh-CN" altLang="en-US" sz="1662">
                <a:ea typeface="黑体" panose="02010609060101010101" pitchFamily="49" charset="-122"/>
              </a:rPr>
              <a:t>	//...</a:t>
            </a:r>
          </a:p>
          <a:p>
            <a:pPr>
              <a:buFontTx/>
              <a:buNone/>
            </a:pPr>
            <a:r>
              <a:rPr lang="zh-CN" altLang="en-US" sz="1662">
                <a:ea typeface="黑体" panose="02010609060101010101" pitchFamily="49" charset="-122"/>
              </a:rPr>
              <a:t>｝</a:t>
            </a:r>
          </a:p>
        </p:txBody>
      </p:sp>
      <p:sp>
        <p:nvSpPr>
          <p:cNvPr id="33796" name="Text Box 4">
            <a:extLst>
              <a:ext uri="{FF2B5EF4-FFF2-40B4-BE49-F238E27FC236}">
                <a16:creationId xmlns:a16="http://schemas.microsoft.com/office/drawing/2014/main" id="{D447CD41-5D4B-5C4E-843F-EF1A492FD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3417" y="4560278"/>
            <a:ext cx="291611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215">
              <a:solidFill>
                <a:srgbClr val="000000"/>
              </a:solidFill>
            </a:endParaRPr>
          </a:p>
        </p:txBody>
      </p:sp>
      <p:grpSp>
        <p:nvGrpSpPr>
          <p:cNvPr id="14341" name="Group 5">
            <a:extLst>
              <a:ext uri="{FF2B5EF4-FFF2-40B4-BE49-F238E27FC236}">
                <a16:creationId xmlns:a16="http://schemas.microsoft.com/office/drawing/2014/main" id="{A54CCD7F-53C2-E245-B782-AA8491E60FA4}"/>
              </a:ext>
            </a:extLst>
          </p:cNvPr>
          <p:cNvGrpSpPr>
            <a:grpSpLocks/>
          </p:cNvGrpSpPr>
          <p:nvPr/>
        </p:nvGrpSpPr>
        <p:grpSpPr bwMode="auto">
          <a:xfrm>
            <a:off x="851389" y="4028343"/>
            <a:ext cx="5986682" cy="1926980"/>
            <a:chOff x="0" y="0"/>
            <a:chExt cx="10215" cy="3288"/>
          </a:xfrm>
        </p:grpSpPr>
        <p:sp>
          <p:nvSpPr>
            <p:cNvPr id="33798" name="Rectangle 6">
              <a:extLst>
                <a:ext uri="{FF2B5EF4-FFF2-40B4-BE49-F238E27FC236}">
                  <a16:creationId xmlns:a16="http://schemas.microsoft.com/office/drawing/2014/main" id="{0282D6F4-0512-0D48-B77A-DC71D63E8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875" cy="3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zh-CN" sz="1846" dirty="0">
                  <a:solidFill>
                    <a:srgbClr val="000000"/>
                  </a:solidFill>
                </a:rPr>
                <a:t>enum pid_type</a:t>
              </a:r>
            </a:p>
            <a:p>
              <a:pPr algn="l" eaLnBrk="1" hangingPunct="1"/>
              <a:r>
                <a:rPr lang="zh-CN" altLang="zh-CN" sz="1846" dirty="0">
                  <a:solidFill>
                    <a:srgbClr val="000000"/>
                  </a:solidFill>
                </a:rPr>
                <a:t>{</a:t>
              </a:r>
            </a:p>
            <a:p>
              <a:pPr algn="l" eaLnBrk="1" hangingPunct="1"/>
              <a:r>
                <a:rPr lang="zh-CN" altLang="zh-CN" sz="1846" dirty="0">
                  <a:solidFill>
                    <a:srgbClr val="000000"/>
                  </a:solidFill>
                </a:rPr>
                <a:t>	PIDTYPE_PID,</a:t>
              </a:r>
            </a:p>
            <a:p>
              <a:pPr algn="l" eaLnBrk="1" hangingPunct="1"/>
              <a:r>
                <a:rPr lang="zh-CN" altLang="zh-CN" sz="1846" dirty="0">
                  <a:solidFill>
                    <a:srgbClr val="000000"/>
                  </a:solidFill>
                </a:rPr>
                <a:t>	PIDTYPE_PGID,</a:t>
              </a:r>
            </a:p>
            <a:p>
              <a:pPr algn="l" eaLnBrk="1" hangingPunct="1"/>
              <a:r>
                <a:rPr lang="zh-CN" altLang="zh-CN" sz="1846" dirty="0">
                  <a:solidFill>
                    <a:srgbClr val="000000"/>
                  </a:solidFill>
                </a:rPr>
                <a:t>	PIDTYPE_SID,</a:t>
              </a:r>
            </a:p>
            <a:p>
              <a:pPr algn="l" eaLnBrk="1" hangingPunct="1"/>
              <a:r>
                <a:rPr lang="zh-CN" altLang="zh-CN" sz="1846" dirty="0">
                  <a:solidFill>
                    <a:srgbClr val="000000"/>
                  </a:solidFill>
                </a:rPr>
                <a:t>	PIDTYPE_MAX</a:t>
              </a:r>
            </a:p>
            <a:p>
              <a:pPr algn="l" eaLnBrk="1" hangingPunct="1"/>
              <a:r>
                <a:rPr lang="zh-CN" altLang="zh-CN" sz="1846" dirty="0">
                  <a:solidFill>
                    <a:srgbClr val="000000"/>
                  </a:solidFill>
                </a:rPr>
                <a:t>};</a:t>
              </a:r>
            </a:p>
          </p:txBody>
        </p:sp>
        <p:sp>
          <p:nvSpPr>
            <p:cNvPr id="33799" name="Text Box 7">
              <a:extLst>
                <a:ext uri="{FF2B5EF4-FFF2-40B4-BE49-F238E27FC236}">
                  <a16:creationId xmlns:a16="http://schemas.microsoft.com/office/drawing/2014/main" id="{09B44077-9C11-EF41-8B17-97F3255D1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82" y="907"/>
              <a:ext cx="4433" cy="2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sz="1846">
                  <a:solidFill>
                    <a:srgbClr val="000000"/>
                  </a:solidFill>
                </a:rPr>
                <a:t>//进程PID</a:t>
              </a:r>
            </a:p>
            <a:p>
              <a:pPr algn="l" eaLnBrk="1" hangingPunct="1"/>
              <a:r>
                <a:rPr lang="zh-CN" altLang="en-US" sz="1846">
                  <a:solidFill>
                    <a:srgbClr val="000000"/>
                  </a:solidFill>
                </a:rPr>
                <a:t>//线程组领头线程PID</a:t>
              </a:r>
            </a:p>
            <a:p>
              <a:pPr algn="l" eaLnBrk="1" hangingPunct="1"/>
              <a:r>
                <a:rPr lang="zh-CN" altLang="en-US" sz="1846">
                  <a:solidFill>
                    <a:srgbClr val="000000"/>
                  </a:solidFill>
                </a:rPr>
                <a:t>//会话领头进程ID</a:t>
              </a:r>
            </a:p>
            <a:p>
              <a:pPr algn="l" eaLnBrk="1" hangingPunct="1"/>
              <a:r>
                <a:rPr lang="zh-CN" altLang="en-US" sz="1846">
                  <a:solidFill>
                    <a:srgbClr val="000000"/>
                  </a:solidFill>
                </a:rPr>
                <a:t>//类型个数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46805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612D71-3694-3E43-8ED6-56B28A378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current</a:t>
            </a:r>
            <a:r>
              <a:rPr lang="zh-CN" altLang="en-US" dirty="0"/>
              <a:t>宏定义解析</a:t>
            </a:r>
          </a:p>
        </p:txBody>
      </p:sp>
      <p:sp>
        <p:nvSpPr>
          <p:cNvPr id="40963" name="内容占位符 2">
            <a:extLst>
              <a:ext uri="{FF2B5EF4-FFF2-40B4-BE49-F238E27FC236}">
                <a16:creationId xmlns:a16="http://schemas.microsoft.com/office/drawing/2014/main" id="{F843EE5A-B117-A542-A0C8-CE197419C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黑体" panose="02010609060101010101" pitchFamily="49" charset="-122"/>
              </a:rPr>
              <a:t>current</a:t>
            </a:r>
            <a:r>
              <a:rPr lang="zh-CN" altLang="en-US" dirty="0">
                <a:ea typeface="黑体" panose="02010609060101010101" pitchFamily="49" charset="-122"/>
              </a:rPr>
              <a:t>宏：一个全局指针，指向当前进程的</a:t>
            </a:r>
            <a:r>
              <a:rPr lang="en-US" altLang="zh-CN" dirty="0">
                <a:ea typeface="黑体" panose="02010609060101010101" pitchFamily="49" charset="-122"/>
              </a:rPr>
              <a:t>struct </a:t>
            </a:r>
            <a:r>
              <a:rPr lang="en-US" altLang="zh-CN" dirty="0" err="1">
                <a:ea typeface="黑体" panose="02010609060101010101" pitchFamily="49" charset="-122"/>
              </a:rPr>
              <a:t>task_struct</a:t>
            </a:r>
            <a:r>
              <a:rPr lang="zh-CN" altLang="en-US" dirty="0">
                <a:ea typeface="黑体" panose="02010609060101010101" pitchFamily="49" charset="-122"/>
              </a:rPr>
              <a:t>结构体，即表示当前进程。</a:t>
            </a:r>
          </a:p>
          <a:p>
            <a:r>
              <a:rPr lang="zh-CN" altLang="en-US" dirty="0">
                <a:ea typeface="黑体" panose="02010609060101010101" pitchFamily="49" charset="-122"/>
              </a:rPr>
              <a:t>例如</a:t>
            </a:r>
            <a:r>
              <a:rPr lang="en-US" altLang="zh-CN" dirty="0">
                <a:ea typeface="黑体" panose="02010609060101010101" pitchFamily="49" charset="-122"/>
              </a:rPr>
              <a:t>current-&gt;</a:t>
            </a:r>
            <a:r>
              <a:rPr lang="en-US" altLang="zh-CN" dirty="0" err="1">
                <a:ea typeface="黑体" panose="02010609060101010101" pitchFamily="49" charset="-122"/>
              </a:rPr>
              <a:t>pid</a:t>
            </a:r>
            <a:r>
              <a:rPr lang="zh-CN" altLang="en-US" dirty="0">
                <a:ea typeface="黑体" panose="02010609060101010101" pitchFamily="49" charset="-122"/>
              </a:rPr>
              <a:t>就能得到当前进程的</a:t>
            </a:r>
            <a:r>
              <a:rPr lang="en-US" altLang="zh-CN" dirty="0" err="1">
                <a:ea typeface="黑体" panose="02010609060101010101" pitchFamily="49" charset="-122"/>
              </a:rPr>
              <a:t>pid</a:t>
            </a:r>
            <a:r>
              <a:rPr lang="zh-CN" altLang="en-US" dirty="0">
                <a:ea typeface="黑体" panose="02010609060101010101" pitchFamily="49" charset="-122"/>
              </a:rPr>
              <a:t>，</a:t>
            </a:r>
            <a:r>
              <a:rPr lang="en-US" altLang="zh-CN" dirty="0">
                <a:ea typeface="黑体" panose="02010609060101010101" pitchFamily="49" charset="-122"/>
              </a:rPr>
              <a:t>current-comm</a:t>
            </a:r>
            <a:r>
              <a:rPr lang="zh-CN" altLang="en-US" dirty="0">
                <a:ea typeface="黑体" panose="02010609060101010101" pitchFamily="49" charset="-122"/>
              </a:rPr>
              <a:t>就能得到当前进程的名称。</a:t>
            </a:r>
          </a:p>
        </p:txBody>
      </p:sp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5E621161-B114-FD4A-B0F5-C305A46AF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429000"/>
            <a:ext cx="4320480" cy="249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0428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0B15519-EF66-D742-9239-748EE041F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8378"/>
            <a:ext cx="9144000" cy="514350"/>
          </a:xfrm>
        </p:spPr>
        <p:txBody>
          <a:bodyPr wrap="square" anchor="ctr">
            <a:normAutofit/>
          </a:bodyPr>
          <a:lstStyle/>
          <a:p>
            <a:r>
              <a:rPr kumimoji="1" lang="zh-CN" altLang="en-US" dirty="0"/>
              <a:t>进程的生命周期</a:t>
            </a:r>
          </a:p>
        </p:txBody>
      </p:sp>
      <p:pic>
        <p:nvPicPr>
          <p:cNvPr id="5" name="内容占位符 4" descr="图片包含 游戏机, 食物&#10;&#10;描述已自动生成">
            <a:extLst>
              <a:ext uri="{FF2B5EF4-FFF2-40B4-BE49-F238E27FC236}">
                <a16:creationId xmlns:a16="http://schemas.microsoft.com/office/drawing/2014/main" id="{A4B8C25C-4C89-B443-BB50-3FDE8F794D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23" y="1302728"/>
            <a:ext cx="6298355" cy="2629563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D920290-7934-4C00-BE5C-CE461C8B6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1339" y="3964668"/>
            <a:ext cx="8241323" cy="2463267"/>
          </a:xfrm>
        </p:spPr>
        <p:txBody>
          <a:bodyPr/>
          <a:lstStyle/>
          <a:p>
            <a:r>
              <a:rPr lang="zh-CN" altLang="en-US" dirty="0"/>
              <a:t>进程在其生命周期内会不断变换状态</a:t>
            </a:r>
            <a:r>
              <a:rPr lang="en-US" altLang="zh-CN" dirty="0"/>
              <a:t>:</a:t>
            </a:r>
          </a:p>
          <a:p>
            <a:pPr lvl="1"/>
            <a:r>
              <a:rPr lang="en" altLang="zh-CN" dirty="0"/>
              <a:t>new: The process is being created</a:t>
            </a:r>
          </a:p>
          <a:p>
            <a:pPr lvl="1"/>
            <a:r>
              <a:rPr lang="en" altLang="zh-CN" dirty="0"/>
              <a:t>ready: The process is waiting to run</a:t>
            </a:r>
          </a:p>
          <a:p>
            <a:pPr lvl="1"/>
            <a:r>
              <a:rPr lang="en" altLang="zh-CN" dirty="0"/>
              <a:t>running: Instructions are being executed</a:t>
            </a:r>
          </a:p>
          <a:p>
            <a:pPr lvl="1"/>
            <a:r>
              <a:rPr lang="en" altLang="zh-CN" dirty="0"/>
              <a:t>waiting: Process waiting for some event to occur</a:t>
            </a:r>
          </a:p>
          <a:p>
            <a:pPr lvl="1"/>
            <a:r>
              <a:rPr lang="en" altLang="zh-CN" dirty="0"/>
              <a:t>terminated: The process has finished execution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9216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BA13448-C125-774A-9FEB-3C9FC7568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TASK_RUNNING(R) </a:t>
            </a:r>
          </a:p>
          <a:p>
            <a:pPr lvl="1"/>
            <a:r>
              <a:rPr lang="zh-CN" altLang="en-US" dirty="0"/>
              <a:t>可运行，但不等于正在运行，可能在运行队列中 </a:t>
            </a:r>
          </a:p>
          <a:p>
            <a:r>
              <a:rPr lang="en" altLang="zh-CN" dirty="0"/>
              <a:t>TASK_INTERRUPTIBLE(S) </a:t>
            </a:r>
          </a:p>
          <a:p>
            <a:pPr lvl="1"/>
            <a:r>
              <a:rPr lang="zh-CN" altLang="en-US" dirty="0"/>
              <a:t>可被中断的睡眠状态，可被信号唤醒 </a:t>
            </a:r>
          </a:p>
          <a:p>
            <a:r>
              <a:rPr lang="en" altLang="zh-CN" dirty="0"/>
              <a:t>TASK_UNINTERRUPTIBLE(D) </a:t>
            </a:r>
          </a:p>
          <a:p>
            <a:pPr lvl="1"/>
            <a:r>
              <a:rPr lang="zh-CN" altLang="en-US" dirty="0"/>
              <a:t>不可被中断的睡眠状态，俗称“</a:t>
            </a:r>
            <a:r>
              <a:rPr lang="en" altLang="zh-CN" dirty="0"/>
              <a:t>D</a:t>
            </a:r>
            <a:r>
              <a:rPr lang="zh-CN" altLang="en-US" dirty="0"/>
              <a:t>住了”，不能被信号唤醒 </a:t>
            </a:r>
          </a:p>
          <a:p>
            <a:r>
              <a:rPr lang="en-US" altLang="zh-CN" dirty="0"/>
              <a:t>__</a:t>
            </a:r>
            <a:r>
              <a:rPr lang="en" altLang="zh-CN" dirty="0"/>
              <a:t>TASK_TRACED</a:t>
            </a:r>
          </a:p>
          <a:p>
            <a:pPr lvl="1"/>
            <a:r>
              <a:rPr lang="zh-CN" altLang="en-US" dirty="0"/>
              <a:t>被跟踪状态，调试用 </a:t>
            </a:r>
          </a:p>
          <a:p>
            <a:r>
              <a:rPr lang="en-US" altLang="zh-CN" dirty="0"/>
              <a:t>__</a:t>
            </a:r>
            <a:r>
              <a:rPr lang="en" altLang="zh-CN" dirty="0"/>
              <a:t>TASK_STOPPED</a:t>
            </a:r>
          </a:p>
          <a:p>
            <a:pPr lvl="1"/>
            <a:r>
              <a:rPr lang="zh-CN" altLang="en-US" dirty="0"/>
              <a:t>停止执行状态，通常在于收到了</a:t>
            </a:r>
            <a:r>
              <a:rPr lang="en" altLang="zh-CN" dirty="0"/>
              <a:t>SIGSTOP</a:t>
            </a:r>
            <a:r>
              <a:rPr lang="zh-CN" altLang="en-US" dirty="0"/>
              <a:t>等状态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0B15519-EF66-D742-9239-748EE041F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进程状态</a:t>
            </a:r>
          </a:p>
        </p:txBody>
      </p:sp>
    </p:spTree>
    <p:extLst>
      <p:ext uri="{BB962C8B-B14F-4D97-AF65-F5344CB8AC3E}">
        <p14:creationId xmlns:p14="http://schemas.microsoft.com/office/powerpoint/2010/main" val="67649662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本节主要内容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</a:rPr>
              <a:t>1.	</a:t>
            </a:r>
            <a:r>
              <a:rPr lang="zh-CN" altLang="en-US" dirty="0">
                <a:solidFill>
                  <a:srgbClr val="C00000"/>
                </a:solidFill>
              </a:rPr>
              <a:t>进程机制的引入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   进程管理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3.	</a:t>
            </a:r>
            <a:r>
              <a:rPr lang="zh-CN" altLang="en-US" dirty="0"/>
              <a:t>进程上下文状态（</a:t>
            </a:r>
            <a:r>
              <a:rPr lang="en-US" altLang="zh-CN" dirty="0"/>
              <a:t>Context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208215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游戏机&#10;&#10;描述已自动生成">
            <a:extLst>
              <a:ext uri="{FF2B5EF4-FFF2-40B4-BE49-F238E27FC236}">
                <a16:creationId xmlns:a16="http://schemas.microsoft.com/office/drawing/2014/main" id="{D80BADAF-11D8-4441-AC06-4610A8420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97" y="1284594"/>
            <a:ext cx="8067606" cy="4519246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8745F0C-78C6-6549-B34F-A0E2A38BE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进程状态</a:t>
            </a:r>
          </a:p>
        </p:txBody>
      </p:sp>
    </p:spTree>
    <p:extLst>
      <p:ext uri="{BB962C8B-B14F-4D97-AF65-F5344CB8AC3E}">
        <p14:creationId xmlns:p14="http://schemas.microsoft.com/office/powerpoint/2010/main" val="93098961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游戏机&#10;&#10;描述已自动生成">
            <a:extLst>
              <a:ext uri="{FF2B5EF4-FFF2-40B4-BE49-F238E27FC236}">
                <a16:creationId xmlns:a16="http://schemas.microsoft.com/office/drawing/2014/main" id="{1D0C36E2-59A7-6145-8639-EDFB90F28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475" y="1501401"/>
            <a:ext cx="5935050" cy="4519246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0B15519-EF66-D742-9239-748EE041F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进程</a:t>
            </a:r>
            <a:r>
              <a:rPr lang="en-US" altLang="zh-CN" dirty="0"/>
              <a:t>5</a:t>
            </a:r>
            <a:r>
              <a:rPr lang="zh-CN" altLang="en-US" dirty="0"/>
              <a:t>种状态变换流图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64329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BA13448-C125-774A-9FEB-3C9FC7568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用于进程状态变迁的管理维护。主要包括</a:t>
            </a:r>
            <a:endParaRPr kumimoji="1" lang="en-US" altLang="zh-CN" dirty="0"/>
          </a:p>
          <a:p>
            <a:pPr lvl="1"/>
            <a:r>
              <a:rPr lang="zh-CN" altLang="en-US" dirty="0"/>
              <a:t>运行队列</a:t>
            </a:r>
            <a:endParaRPr lang="en-US" altLang="zh-CN" dirty="0"/>
          </a:p>
          <a:p>
            <a:pPr lvl="1"/>
            <a:r>
              <a:rPr kumimoji="1" lang="zh-CN" altLang="en-US" dirty="0"/>
              <a:t>等待队列</a:t>
            </a:r>
            <a:endParaRPr kumimoji="1" lang="en-US" altLang="zh-CN" dirty="0"/>
          </a:p>
          <a:p>
            <a:pPr lvl="1"/>
            <a:r>
              <a:rPr lang="zh-CN" altLang="en-US" dirty="0"/>
              <a:t>阻塞队列</a:t>
            </a:r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0B15519-EF66-D742-9239-748EE041F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进程队列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1076D389-D88A-1242-AEE6-C48BE5A156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057" y="2099622"/>
            <a:ext cx="5035405" cy="1995537"/>
          </a:xfrm>
          <a:prstGeom prst="rect">
            <a:avLst/>
          </a:prstGeom>
        </p:spPr>
      </p:pic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7CE7F130-C24C-6A4B-86A9-DC9B555463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994" y="3866752"/>
            <a:ext cx="1236785" cy="80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4144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0DA5350-026D-344E-ACA7-BDA166F50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PCB</a:t>
            </a:r>
            <a:r>
              <a:rPr kumimoji="1" lang="zh-CN" altLang="en-US" dirty="0"/>
              <a:t>只是存储在系统内存中的数据结构</a:t>
            </a:r>
            <a:endParaRPr kumimoji="1"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当一个进程被创建，</a:t>
            </a:r>
            <a:r>
              <a:rPr kumimoji="1" lang="en-US" altLang="zh-CN" dirty="0"/>
              <a:t>OS</a:t>
            </a:r>
            <a:r>
              <a:rPr kumimoji="1" lang="zh-CN" altLang="en-US" dirty="0"/>
              <a:t>为其分配一个</a:t>
            </a:r>
            <a:r>
              <a:rPr kumimoji="1" lang="en-US" altLang="zh-CN" dirty="0"/>
              <a:t>PCB</a:t>
            </a:r>
            <a:r>
              <a:rPr kumimoji="1" lang="zh-CN" altLang="en-US" dirty="0"/>
              <a:t>，初始化，并将其放置到</a:t>
            </a:r>
            <a:r>
              <a:rPr kumimoji="1" lang="en-US" altLang="zh-CN" dirty="0"/>
              <a:t>ready</a:t>
            </a:r>
            <a:r>
              <a:rPr kumimoji="1" lang="zh-CN" altLang="en-US" dirty="0"/>
              <a:t> 队列中</a:t>
            </a:r>
            <a:endParaRPr kumimoji="1"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当进程执行过程中，如</a:t>
            </a:r>
            <a:r>
              <a:rPr kumimoji="1" lang="en-US" altLang="zh-CN" dirty="0"/>
              <a:t>I/O</a:t>
            </a:r>
            <a:r>
              <a:rPr kumimoji="1" lang="zh-CN" altLang="en-US" dirty="0"/>
              <a:t>操作，</a:t>
            </a:r>
            <a:r>
              <a:rPr lang="zh-CN" altLang="en-US" dirty="0"/>
              <a:t>他的</a:t>
            </a:r>
            <a:r>
              <a:rPr lang="en-US" altLang="zh-CN" dirty="0"/>
              <a:t>PCB</a:t>
            </a:r>
            <a:r>
              <a:rPr lang="zh-CN" altLang="en-US" dirty="0"/>
              <a:t>被从一个队列放置到另一个队列</a:t>
            </a:r>
            <a:endParaRPr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当进程结束，</a:t>
            </a:r>
            <a:r>
              <a:rPr lang="en-US" altLang="zh-CN" dirty="0"/>
              <a:t>PCB</a:t>
            </a:r>
            <a:r>
              <a:rPr lang="zh-CN" altLang="en-US" dirty="0"/>
              <a:t>被释放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D366221-E11E-EE4E-82AE-4B8F17A7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PCB</a:t>
            </a:r>
            <a:r>
              <a:rPr kumimoji="1" lang="zh-CN" altLang="en-US" dirty="0"/>
              <a:t>和进程队列</a:t>
            </a:r>
          </a:p>
        </p:txBody>
      </p:sp>
    </p:spTree>
    <p:extLst>
      <p:ext uri="{BB962C8B-B14F-4D97-AF65-F5344CB8AC3E}">
        <p14:creationId xmlns:p14="http://schemas.microsoft.com/office/powerpoint/2010/main" val="319274351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B275737-7778-1C48-9C5D-AB57D6372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进程被另一个进程创建</a:t>
            </a:r>
            <a:endParaRPr lang="en-US" altLang="zh-CN" dirty="0"/>
          </a:p>
          <a:p>
            <a:pPr lvl="1"/>
            <a:r>
              <a:rPr kumimoji="1" lang="zh-CN" altLang="en-US" dirty="0"/>
              <a:t>父进程是创建者，子进程被创建 （</a:t>
            </a:r>
            <a:r>
              <a:rPr kumimoji="1" lang="en-US" altLang="zh-CN" dirty="0" err="1"/>
              <a:t>unix</a:t>
            </a:r>
            <a:r>
              <a:rPr kumimoji="1" lang="en-US" altLang="zh-CN" dirty="0"/>
              <a:t>: PPID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父进程定义或贡献资源和权限给自己的子进程</a:t>
            </a:r>
            <a:endParaRPr lang="en-US" altLang="zh-CN" dirty="0"/>
          </a:p>
          <a:p>
            <a:pPr lvl="1"/>
            <a:r>
              <a:rPr kumimoji="1" lang="en-US" altLang="zh-CN" dirty="0"/>
              <a:t>UNIX: process user id</a:t>
            </a:r>
            <a:r>
              <a:rPr kumimoji="1" lang="zh-CN" altLang="en-US" dirty="0"/>
              <a:t>被继承</a:t>
            </a:r>
            <a:endParaRPr kumimoji="1" lang="en-US" altLang="zh-CN" dirty="0"/>
          </a:p>
          <a:p>
            <a:pPr lvl="1"/>
            <a:endParaRPr lang="en-US" altLang="zh-CN" dirty="0"/>
          </a:p>
          <a:p>
            <a:r>
              <a:rPr kumimoji="1" lang="zh-CN" altLang="en-US" dirty="0"/>
              <a:t>什么时候会创建进程？</a:t>
            </a:r>
            <a:endParaRPr kumimoji="1" lang="en-US" altLang="zh-CN" dirty="0"/>
          </a:p>
          <a:p>
            <a:pPr lvl="1"/>
            <a:r>
              <a:rPr lang="zh-CN" altLang="en-US" dirty="0"/>
              <a:t>系统初始化时</a:t>
            </a:r>
            <a:endParaRPr lang="en-US" altLang="zh-CN" dirty="0"/>
          </a:p>
          <a:p>
            <a:pPr lvl="1"/>
            <a:r>
              <a:rPr kumimoji="1" lang="zh-CN" altLang="en-US" dirty="0"/>
              <a:t>用户请求创建一个新进程</a:t>
            </a:r>
            <a:endParaRPr kumimoji="1" lang="en-US" altLang="zh-CN" dirty="0"/>
          </a:p>
          <a:p>
            <a:pPr lvl="1"/>
            <a:r>
              <a:rPr lang="zh-CN" altLang="en-US" dirty="0"/>
              <a:t>正在运行的进程执行了创建进程的系统调用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A78E7E4-EC4F-9E42-BBE6-F6902356B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进程创建</a:t>
            </a:r>
          </a:p>
        </p:txBody>
      </p:sp>
    </p:spTree>
    <p:extLst>
      <p:ext uri="{BB962C8B-B14F-4D97-AF65-F5344CB8AC3E}">
        <p14:creationId xmlns:p14="http://schemas.microsoft.com/office/powerpoint/2010/main" val="182844280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9B36C7CE-0447-AE44-BB78-F82F0E773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17" y="1502020"/>
            <a:ext cx="7122167" cy="4519246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5F60A019-6C00-D547-9E8E-3174BFD71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Unix</a:t>
            </a:r>
            <a:r>
              <a:rPr kumimoji="1" lang="zh-CN" altLang="en-US" dirty="0"/>
              <a:t>系统进程树</a:t>
            </a:r>
          </a:p>
        </p:txBody>
      </p:sp>
    </p:spTree>
    <p:extLst>
      <p:ext uri="{BB962C8B-B14F-4D97-AF65-F5344CB8AC3E}">
        <p14:creationId xmlns:p14="http://schemas.microsoft.com/office/powerpoint/2010/main" val="216520679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052C639-0FEA-B842-8601-13EAE69F4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内核选择一个</a:t>
            </a:r>
            <a:r>
              <a:rPr kumimoji="1" lang="en-US" altLang="zh-CN" dirty="0"/>
              <a:t>ready</a:t>
            </a:r>
            <a:r>
              <a:rPr kumimoji="1" lang="zh-CN" altLang="en-US" dirty="0"/>
              <a:t>的进程，为其分配一个处理器的时间片，并开始执行（时间片倒计时）</a:t>
            </a:r>
            <a:endParaRPr kumimoji="1"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如何选择？</a:t>
            </a:r>
            <a:endParaRPr kumimoji="1" lang="en-US" altLang="zh-CN" dirty="0"/>
          </a:p>
          <a:p>
            <a:r>
              <a:rPr lang="zh-CN" altLang="en-US" dirty="0"/>
              <a:t>进程调度算法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F60A019-6C00-D547-9E8E-3174BFD71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进程执行</a:t>
            </a:r>
          </a:p>
        </p:txBody>
      </p:sp>
    </p:spTree>
    <p:extLst>
      <p:ext uri="{BB962C8B-B14F-4D97-AF65-F5344CB8AC3E}">
        <p14:creationId xmlns:p14="http://schemas.microsoft.com/office/powerpoint/2010/main" val="63342098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F60A019-6C00-D547-9E8E-3174BFD71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8378"/>
            <a:ext cx="9144000" cy="514350"/>
          </a:xfrm>
        </p:spPr>
        <p:txBody>
          <a:bodyPr wrap="square" anchor="ctr">
            <a:normAutofit/>
          </a:bodyPr>
          <a:lstStyle/>
          <a:p>
            <a:r>
              <a:rPr kumimoji="1" lang="zh-CN" altLang="en-US" dirty="0"/>
              <a:t>进程等待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052C639-0FEA-B842-8601-13EAE69F4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1339" y="1567962"/>
            <a:ext cx="4050323" cy="4254012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/>
              <a:t>进程进入等待（阻塞）的情况</a:t>
            </a:r>
            <a:endParaRPr lang="en-US" altLang="zh-CN" sz="2400" dirty="0"/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solidFill>
                  <a:srgbClr val="000066"/>
                </a:solidFill>
              </a:rPr>
              <a:t>请求并等待系统服务，无法立即完成</a:t>
            </a:r>
            <a:endParaRPr lang="en-US" altLang="zh-CN" sz="2400" dirty="0">
              <a:solidFill>
                <a:srgbClr val="000066"/>
              </a:solidFill>
            </a:endParaRP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solidFill>
                  <a:srgbClr val="000066"/>
                </a:solidFill>
              </a:rPr>
              <a:t>启动某种操作，无法立即完成</a:t>
            </a:r>
            <a:endParaRPr lang="en-US" altLang="zh-CN" sz="2400" dirty="0">
              <a:solidFill>
                <a:srgbClr val="000066"/>
              </a:solidFill>
            </a:endParaRP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solidFill>
                  <a:srgbClr val="000066"/>
                </a:solidFill>
              </a:rPr>
              <a:t>需要的数据没有到达</a:t>
            </a:r>
            <a:endParaRPr lang="en-US" altLang="zh-CN" sz="2400" dirty="0">
              <a:solidFill>
                <a:srgbClr val="000066"/>
              </a:solidFill>
            </a:endParaRPr>
          </a:p>
          <a:p>
            <a:pPr lvl="1">
              <a:lnSpc>
                <a:spcPct val="90000"/>
              </a:lnSpc>
            </a:pPr>
            <a:endParaRPr lang="en-US" altLang="zh-CN" sz="2400" dirty="0">
              <a:solidFill>
                <a:srgbClr val="000066"/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/>
              <a:t>只有进程自身才能知道何时需要等待某种事件的发生</a:t>
            </a:r>
          </a:p>
        </p:txBody>
      </p:sp>
      <p:pic>
        <p:nvPicPr>
          <p:cNvPr id="5" name="图片 4" descr="图片包含 游戏机, 标志&#10;&#10;描述已自动生成">
            <a:extLst>
              <a:ext uri="{FF2B5EF4-FFF2-40B4-BE49-F238E27FC236}">
                <a16:creationId xmlns:a16="http://schemas.microsoft.com/office/drawing/2014/main" id="{5852C6DD-4B7A-3948-A522-6DE01560C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39" y="1580197"/>
            <a:ext cx="4050323" cy="42295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825510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052C639-0FEA-B842-8601-13EAE69F4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进程会被抢占的情况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高优先级进程就绪</a:t>
            </a:r>
            <a:endParaRPr kumimoji="1" lang="en-US" altLang="zh-CN" dirty="0"/>
          </a:p>
          <a:p>
            <a:pPr lvl="1"/>
            <a:r>
              <a:rPr lang="zh-CN" altLang="en-US" dirty="0"/>
              <a:t>进程的时间片用完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F60A019-6C00-D547-9E8E-3174BFD71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进程抢占</a:t>
            </a:r>
          </a:p>
        </p:txBody>
      </p:sp>
      <p:pic>
        <p:nvPicPr>
          <p:cNvPr id="5" name="图片 4" descr="图片包含 游戏机, 桌子, 体育, 凳子&#10;&#10;描述已自动生成">
            <a:extLst>
              <a:ext uri="{FF2B5EF4-FFF2-40B4-BE49-F238E27FC236}">
                <a16:creationId xmlns:a16="http://schemas.microsoft.com/office/drawing/2014/main" id="{65008254-0C21-B848-8770-50E26BCA3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35" y="2431966"/>
            <a:ext cx="3589322" cy="315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2641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F60A019-6C00-D547-9E8E-3174BFD71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8378"/>
            <a:ext cx="9144000" cy="514350"/>
          </a:xfrm>
        </p:spPr>
        <p:txBody>
          <a:bodyPr wrap="square" anchor="ctr">
            <a:normAutofit/>
          </a:bodyPr>
          <a:lstStyle/>
          <a:p>
            <a:r>
              <a:rPr kumimoji="1" lang="zh-CN" altLang="en-US" dirty="0"/>
              <a:t>进程唤醒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052C639-0FEA-B842-8601-13EAE69F4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1339" y="1567962"/>
            <a:ext cx="4050323" cy="4254012"/>
          </a:xfrm>
        </p:spPr>
        <p:txBody>
          <a:bodyPr wrap="square" anchor="t">
            <a:normAutofit/>
          </a:bodyPr>
          <a:lstStyle/>
          <a:p>
            <a:r>
              <a:rPr kumimoji="1" lang="zh-CN" altLang="en-US" dirty="0"/>
              <a:t>唤醒进程的情况</a:t>
            </a:r>
            <a:endParaRPr kumimoji="1" lang="en-US" altLang="zh-CN" dirty="0"/>
          </a:p>
          <a:p>
            <a:pPr lvl="1"/>
            <a:r>
              <a:rPr lang="zh-CN" altLang="en-US" sz="2585" dirty="0">
                <a:solidFill>
                  <a:srgbClr val="000066"/>
                </a:solidFill>
              </a:rPr>
              <a:t>被阻塞进程需要的资源可被满足</a:t>
            </a:r>
            <a:endParaRPr lang="en-US" altLang="zh-CN" sz="2585" dirty="0">
              <a:solidFill>
                <a:srgbClr val="000066"/>
              </a:solidFill>
            </a:endParaRPr>
          </a:p>
          <a:p>
            <a:pPr lvl="1"/>
            <a:r>
              <a:rPr lang="zh-CN" altLang="en-US" sz="2585" dirty="0">
                <a:solidFill>
                  <a:srgbClr val="000066"/>
                </a:solidFill>
              </a:rPr>
              <a:t>被阻塞进程等待的事件到达</a:t>
            </a:r>
            <a:endParaRPr lang="en-US" altLang="zh-CN" sz="2585" dirty="0">
              <a:solidFill>
                <a:srgbClr val="000066"/>
              </a:solidFill>
            </a:endParaRPr>
          </a:p>
          <a:p>
            <a:endParaRPr lang="en-US" altLang="zh-CN" dirty="0"/>
          </a:p>
          <a:p>
            <a:r>
              <a:rPr kumimoji="1" lang="zh-CN" altLang="en-US" dirty="0"/>
              <a:t>进程只能被别的进程或操作系统唤醒</a:t>
            </a:r>
          </a:p>
        </p:txBody>
      </p:sp>
      <p:pic>
        <p:nvPicPr>
          <p:cNvPr id="5" name="图片 4" descr="图片包含 游戏机, 桌子, 体育&#10;&#10;描述已自动生成">
            <a:extLst>
              <a:ext uri="{FF2B5EF4-FFF2-40B4-BE49-F238E27FC236}">
                <a16:creationId xmlns:a16="http://schemas.microsoft.com/office/drawing/2014/main" id="{B49F150E-5D66-C949-A91F-92E5B130F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39" y="1853119"/>
            <a:ext cx="4050323" cy="36836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729289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13A368E-938A-854E-9235-6A112D1C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8378"/>
            <a:ext cx="9144000" cy="514350"/>
          </a:xfrm>
        </p:spPr>
        <p:txBody>
          <a:bodyPr wrap="square" anchor="ctr">
            <a:normAutofit/>
          </a:bodyPr>
          <a:lstStyle/>
          <a:p>
            <a:r>
              <a:rPr kumimoji="1" lang="zh-CN" altLang="en-US" dirty="0"/>
              <a:t>早期的</a:t>
            </a:r>
            <a:r>
              <a:rPr kumimoji="1" lang="en-US" altLang="zh-CN" dirty="0"/>
              <a:t>IBM</a:t>
            </a:r>
            <a:r>
              <a:rPr kumimoji="1" lang="zh-CN" altLang="en-US" dirty="0"/>
              <a:t>计算机：</a:t>
            </a:r>
            <a:r>
              <a:rPr lang="zh-CN" altLang="en-US" dirty="0"/>
              <a:t>批处理作业</a:t>
            </a:r>
            <a:endParaRPr kumimoji="1" lang="zh-CN" altLang="en-US" dirty="0"/>
          </a:p>
        </p:txBody>
      </p:sp>
      <p:pic>
        <p:nvPicPr>
          <p:cNvPr id="5" name="内容占位符 4" descr="图片包含 游戏机&#10;&#10;描述已自动生成">
            <a:extLst>
              <a:ext uri="{FF2B5EF4-FFF2-40B4-BE49-F238E27FC236}">
                <a16:creationId xmlns:a16="http://schemas.microsoft.com/office/drawing/2014/main" id="{0FADCCA5-1727-7C45-A350-77000F0180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73" y="1567962"/>
            <a:ext cx="3477654" cy="4254012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B9AB498-EAC6-4A80-952A-37FE23FDC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2339" y="1567962"/>
            <a:ext cx="4050323" cy="4254012"/>
          </a:xfrm>
        </p:spPr>
        <p:txBody>
          <a:bodyPr/>
          <a:lstStyle/>
          <a:p>
            <a:r>
              <a:rPr lang="en-US" dirty="0" err="1"/>
              <a:t>常驻监督程序</a:t>
            </a:r>
            <a:r>
              <a:rPr lang="zh-CN" altLang="en-US" dirty="0"/>
              <a:t>：用来自动装填纸卡</a:t>
            </a:r>
            <a:endParaRPr lang="en-US" altLang="zh-CN" dirty="0"/>
          </a:p>
          <a:p>
            <a:r>
              <a:rPr lang="zh-CN" altLang="en-US" dirty="0"/>
              <a:t>客户为</a:t>
            </a:r>
            <a:r>
              <a:rPr lang="en-US" altLang="zh-CN" dirty="0"/>
              <a:t>IBM</a:t>
            </a:r>
            <a:r>
              <a:rPr lang="zh-CN" altLang="en-US" dirty="0"/>
              <a:t>机器开发操作系统</a:t>
            </a:r>
            <a:endParaRPr lang="en-US" altLang="zh-CN" dirty="0"/>
          </a:p>
          <a:p>
            <a:pPr lvl="1"/>
            <a:r>
              <a:rPr lang="zh-CN" altLang="en-US" dirty="0"/>
              <a:t>通用汽车、通用电气</a:t>
            </a:r>
            <a:r>
              <a:rPr lang="en-US" altLang="zh-CN" dirty="0"/>
              <a:t>/MIT</a:t>
            </a:r>
          </a:p>
          <a:p>
            <a:r>
              <a:rPr lang="en-US" dirty="0" err="1"/>
              <a:t>一次处理一个程序</a:t>
            </a:r>
            <a:endParaRPr lang="en-US" dirty="0"/>
          </a:p>
          <a:p>
            <a:pPr lvl="1"/>
            <a:r>
              <a:rPr lang="en-US" dirty="0" err="1"/>
              <a:t>调试时间以天为单位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4819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F60A019-6C00-D547-9E8E-3174BFD71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8378"/>
            <a:ext cx="9144000" cy="514350"/>
          </a:xfrm>
        </p:spPr>
        <p:txBody>
          <a:bodyPr wrap="square" anchor="ctr">
            <a:normAutofit/>
          </a:bodyPr>
          <a:lstStyle/>
          <a:p>
            <a:r>
              <a:rPr kumimoji="1" lang="zh-CN" altLang="en-US" dirty="0"/>
              <a:t>进程结束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052C639-0FEA-B842-8601-13EAE69F4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1339" y="1567962"/>
            <a:ext cx="4050323" cy="4254012"/>
          </a:xfrm>
        </p:spPr>
        <p:txBody>
          <a:bodyPr wrap="square" anchor="t">
            <a:normAutofit/>
          </a:bodyPr>
          <a:lstStyle/>
          <a:p>
            <a:r>
              <a:rPr kumimoji="1" lang="zh-CN" altLang="en-US" dirty="0"/>
              <a:t>进程结束的情况：</a:t>
            </a:r>
            <a:endParaRPr kumimoji="1" lang="en-US" altLang="zh-CN" dirty="0"/>
          </a:p>
          <a:p>
            <a:pPr lvl="1"/>
            <a:r>
              <a:rPr lang="zh-CN" altLang="en-US" sz="2585" dirty="0">
                <a:solidFill>
                  <a:srgbClr val="000066"/>
                </a:solidFill>
              </a:rPr>
              <a:t>正常退出（自愿）</a:t>
            </a:r>
            <a:endParaRPr lang="en-US" altLang="zh-CN" sz="2585" dirty="0">
              <a:solidFill>
                <a:srgbClr val="000066"/>
              </a:solidFill>
            </a:endParaRPr>
          </a:p>
          <a:p>
            <a:pPr lvl="1"/>
            <a:r>
              <a:rPr lang="zh-CN" altLang="en-US" sz="2585" dirty="0">
                <a:solidFill>
                  <a:srgbClr val="000066"/>
                </a:solidFill>
              </a:rPr>
              <a:t>错误退出（自愿）</a:t>
            </a:r>
            <a:endParaRPr lang="en-US" altLang="zh-CN" sz="2585" dirty="0">
              <a:solidFill>
                <a:srgbClr val="000066"/>
              </a:solidFill>
            </a:endParaRPr>
          </a:p>
          <a:p>
            <a:pPr lvl="1"/>
            <a:r>
              <a:rPr lang="zh-CN" altLang="en-US" sz="2585" dirty="0">
                <a:solidFill>
                  <a:srgbClr val="000066"/>
                </a:solidFill>
              </a:rPr>
              <a:t>致命错误（强制性的）</a:t>
            </a:r>
            <a:endParaRPr lang="en-US" altLang="zh-CN" sz="2585" dirty="0">
              <a:solidFill>
                <a:srgbClr val="000066"/>
              </a:solidFill>
            </a:endParaRPr>
          </a:p>
          <a:p>
            <a:pPr lvl="1"/>
            <a:r>
              <a:rPr lang="zh-CN" altLang="en-US" sz="2585" dirty="0">
                <a:solidFill>
                  <a:srgbClr val="000066"/>
                </a:solidFill>
              </a:rPr>
              <a:t>被其他进程</a:t>
            </a:r>
            <a:r>
              <a:rPr lang="en-US" altLang="zh-CN" sz="2585" dirty="0">
                <a:solidFill>
                  <a:srgbClr val="000066"/>
                </a:solidFill>
              </a:rPr>
              <a:t>kill</a:t>
            </a:r>
            <a:r>
              <a:rPr lang="zh-CN" altLang="en-US" sz="2585" dirty="0">
                <a:solidFill>
                  <a:srgbClr val="000066"/>
                </a:solidFill>
              </a:rPr>
              <a:t> （强制性的）</a:t>
            </a:r>
          </a:p>
        </p:txBody>
      </p:sp>
      <p:pic>
        <p:nvPicPr>
          <p:cNvPr id="5" name="图片 4" descr="图片包含 游戏机, 凳子, 标志&#10;&#10;描述已自动生成">
            <a:extLst>
              <a:ext uri="{FF2B5EF4-FFF2-40B4-BE49-F238E27FC236}">
                <a16:creationId xmlns:a16="http://schemas.microsoft.com/office/drawing/2014/main" id="{9506AB2E-A1C6-994C-87CB-10E402966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39" y="1797807"/>
            <a:ext cx="4050323" cy="37943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805626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73FCA22-C14C-4F01-9D2F-3A0B082E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9" y="1501402"/>
            <a:ext cx="8241323" cy="4519886"/>
          </a:xfrm>
        </p:spPr>
        <p:txBody>
          <a:bodyPr/>
          <a:lstStyle/>
          <a:p>
            <a:r>
              <a:rPr lang="en-US" dirty="0"/>
              <a:t>Fork() system call </a:t>
            </a:r>
            <a:r>
              <a:rPr lang="en-US" dirty="0" err="1"/>
              <a:t>创建当前进程的副本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5570135-0F09-4863-968A-1BDC6CB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/>
          <a:lstStyle/>
          <a:p>
            <a:r>
              <a:rPr lang="en-US" dirty="0" err="1"/>
              <a:t>进程API</a:t>
            </a:r>
            <a:endParaRPr lang="en-US" dirty="0"/>
          </a:p>
        </p:txBody>
      </p:sp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DEA80939-214D-2F44-8F38-3D7F7520B0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966" y="2299028"/>
            <a:ext cx="6566068" cy="355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8127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73FCA22-C14C-4F01-9D2F-3A0B082E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9" y="1501402"/>
            <a:ext cx="8241323" cy="4519886"/>
          </a:xfrm>
        </p:spPr>
        <p:txBody>
          <a:bodyPr/>
          <a:lstStyle/>
          <a:p>
            <a:r>
              <a:rPr lang="en-US" dirty="0"/>
              <a:t>Fork()</a:t>
            </a:r>
          </a:p>
          <a:p>
            <a:pPr lvl="1"/>
            <a:r>
              <a:rPr lang="en-US" dirty="0" err="1"/>
              <a:t>创建和初始化一个新的PCB</a:t>
            </a:r>
            <a:endParaRPr lang="en-US" dirty="0"/>
          </a:p>
          <a:p>
            <a:pPr lvl="1"/>
            <a:r>
              <a:rPr lang="en-US" dirty="0" err="1"/>
              <a:t>创建一个新的地址空间</a:t>
            </a:r>
            <a:r>
              <a:rPr lang="zh-CN" altLang="en-US" dirty="0"/>
              <a:t>（但，复制父进程内容）</a:t>
            </a:r>
            <a:endParaRPr lang="en-US" altLang="zh-CN" dirty="0"/>
          </a:p>
          <a:p>
            <a:pPr lvl="1"/>
            <a:r>
              <a:rPr lang="zh-CN" altLang="en-US" dirty="0"/>
              <a:t>初始化地址空间：复制父进程的整个地址空间内容</a:t>
            </a:r>
            <a:endParaRPr lang="en-US" altLang="zh-CN" dirty="0"/>
          </a:p>
          <a:p>
            <a:pPr lvl="1"/>
            <a:r>
              <a:rPr lang="zh-CN" altLang="en-US" dirty="0"/>
              <a:t>初始化内核资源（指向父进程使用的资源，如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将</a:t>
            </a:r>
            <a:r>
              <a:rPr lang="en-US" altLang="zh-CN" dirty="0"/>
              <a:t>PCB</a:t>
            </a:r>
            <a:r>
              <a:rPr lang="zh-CN" altLang="en-US" dirty="0"/>
              <a:t>放于</a:t>
            </a:r>
            <a:r>
              <a:rPr lang="en-US" altLang="zh-CN" dirty="0"/>
              <a:t>ready</a:t>
            </a:r>
            <a:r>
              <a:rPr lang="zh-CN" altLang="en-US" dirty="0"/>
              <a:t>队列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altLang="zh-CN" dirty="0"/>
              <a:t>fork has different return value for parent/child process</a:t>
            </a:r>
          </a:p>
          <a:p>
            <a:pPr lvl="1"/>
            <a:r>
              <a:rPr lang="en-US" dirty="0" err="1"/>
              <a:t>将子进程的pid返回父进程</a:t>
            </a:r>
            <a:r>
              <a:rPr lang="zh-CN" altLang="en-US" dirty="0"/>
              <a:t>，返回“</a:t>
            </a:r>
            <a:r>
              <a:rPr lang="en-US" altLang="zh-CN" dirty="0"/>
              <a:t>0</a:t>
            </a:r>
            <a:r>
              <a:rPr lang="zh-CN" altLang="en-US" dirty="0"/>
              <a:t>”给子进程</a:t>
            </a:r>
            <a:endParaRPr lang="en-US" altLang="zh-CN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5570135-0F09-4863-968A-1BDC6CB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/>
          <a:lstStyle/>
          <a:p>
            <a:r>
              <a:rPr lang="en-US" dirty="0" err="1"/>
              <a:t>Fork系统调用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9788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55570135-0F09-4863-968A-1BDC6CB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8378"/>
            <a:ext cx="9144000" cy="51435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Fork()</a:t>
            </a:r>
          </a:p>
        </p:txBody>
      </p:sp>
      <p:pic>
        <p:nvPicPr>
          <p:cNvPr id="3" name="内容占位符 2" descr="手机屏幕截图&#10;&#10;描述已自动生成">
            <a:extLst>
              <a:ext uri="{FF2B5EF4-FFF2-40B4-BE49-F238E27FC236}">
                <a16:creationId xmlns:a16="http://schemas.microsoft.com/office/drawing/2014/main" id="{29C1ABDD-1DF7-E94E-9898-FCCCFA2B16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94" y="1501401"/>
            <a:ext cx="6580012" cy="3536754"/>
          </a:xfrm>
          <a:noFill/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779A495A-34E0-40CE-B3A5-69BC6BE5F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272" y="5242817"/>
            <a:ext cx="7776452" cy="783818"/>
          </a:xfrm>
        </p:spPr>
        <p:txBody>
          <a:bodyPr/>
          <a:lstStyle/>
          <a:p>
            <a:r>
              <a:rPr lang="en-US" dirty="0" err="1"/>
              <a:t>这段代码会输出什么</a:t>
            </a:r>
            <a:r>
              <a:rPr lang="zh-CN" altLang="en-US" dirty="0"/>
              <a:t>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31735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 descr="手机屏幕截图&#10;&#10;描述已自动生成">
            <a:extLst>
              <a:ext uri="{FF2B5EF4-FFF2-40B4-BE49-F238E27FC236}">
                <a16:creationId xmlns:a16="http://schemas.microsoft.com/office/drawing/2014/main" id="{1ED0F23F-CAAB-0D4C-BAEC-22E5EC414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23" y="2099621"/>
            <a:ext cx="6072554" cy="2379785"/>
          </a:xfr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55570135-0F09-4863-968A-1BDC6CB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/>
          <a:lstStyle/>
          <a:p>
            <a:r>
              <a:rPr lang="en-US" dirty="0"/>
              <a:t>Fork()</a:t>
            </a:r>
          </a:p>
        </p:txBody>
      </p:sp>
    </p:spTree>
    <p:extLst>
      <p:ext uri="{BB962C8B-B14F-4D97-AF65-F5344CB8AC3E}">
        <p14:creationId xmlns:p14="http://schemas.microsoft.com/office/powerpoint/2010/main" val="220340369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 descr="手机屏幕截图&#10;&#10;描述已自动生成">
            <a:extLst>
              <a:ext uri="{FF2B5EF4-FFF2-40B4-BE49-F238E27FC236}">
                <a16:creationId xmlns:a16="http://schemas.microsoft.com/office/drawing/2014/main" id="{0CCD9012-863F-2041-8D51-E499A6DFF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9" y="1661012"/>
            <a:ext cx="8241323" cy="4201261"/>
          </a:xfr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55570135-0F09-4863-968A-1BDC6CB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/>
          <a:lstStyle/>
          <a:p>
            <a:r>
              <a:rPr lang="en-US" dirty="0" err="1"/>
              <a:t>复制地址空间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40306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 descr="手机屏幕截图&#10;&#10;描述已自动生成">
            <a:extLst>
              <a:ext uri="{FF2B5EF4-FFF2-40B4-BE49-F238E27FC236}">
                <a16:creationId xmlns:a16="http://schemas.microsoft.com/office/drawing/2014/main" id="{183D9E7F-2CFF-AE45-831A-64FC78D62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9" y="1747970"/>
            <a:ext cx="8241323" cy="4027345"/>
          </a:xfr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55570135-0F09-4863-968A-1BDC6CB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/>
          <a:lstStyle/>
          <a:p>
            <a:r>
              <a:rPr lang="en-US" dirty="0" err="1"/>
              <a:t>差异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77611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 descr="手机屏幕截图&#10;&#10;描述已自动生成">
            <a:extLst>
              <a:ext uri="{FF2B5EF4-FFF2-40B4-BE49-F238E27FC236}">
                <a16:creationId xmlns:a16="http://schemas.microsoft.com/office/drawing/2014/main" id="{B236D5C4-5D44-624D-B88A-98C6851BB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9" y="2032489"/>
            <a:ext cx="7854462" cy="3458308"/>
          </a:xfr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55570135-0F09-4863-968A-1BDC6CB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/>
          <a:lstStyle/>
          <a:p>
            <a:r>
              <a:rPr lang="en-US" dirty="0"/>
              <a:t>Fork()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6BA734E-0C72-D649-8910-7CA4D435EEB7}"/>
              </a:ext>
            </a:extLst>
          </p:cNvPr>
          <p:cNvSpPr txBox="1">
            <a:spLocks/>
          </p:cNvSpPr>
          <p:nvPr/>
        </p:nvSpPr>
        <p:spPr>
          <a:xfrm>
            <a:off x="783272" y="5242817"/>
            <a:ext cx="7776452" cy="78381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120000"/>
              <a:buFont typeface="Wingdings" pitchFamily="2" charset="2"/>
              <a:buChar char="§"/>
              <a:defRPr kumimoji="1" sz="2600" b="1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v"/>
              <a:defRPr kumimoji="1" sz="2400">
                <a:solidFill>
                  <a:srgbClr val="FF330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000">
                <a:solidFill>
                  <a:srgbClr val="0000FF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kumimoji="1">
                <a:solidFill>
                  <a:srgbClr val="CC33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rgbClr val="1C1C1C"/>
                </a:solidFill>
                <a:latin typeface="+mn-lt"/>
                <a:ea typeface="+mn-ea"/>
              </a:defRPr>
            </a:lvl9pPr>
          </a:lstStyle>
          <a:p>
            <a:r>
              <a:rPr lang="en-US" sz="2400" kern="0" dirty="0" err="1"/>
              <a:t>为什么顺序不同</a:t>
            </a:r>
            <a:r>
              <a:rPr lang="zh-CN" altLang="en-US" sz="2400" kern="0" dirty="0"/>
              <a:t>？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262059238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73FCA22-C14C-4F01-9D2F-3A0B082E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9" y="1501402"/>
            <a:ext cx="8241323" cy="4519886"/>
          </a:xfrm>
        </p:spPr>
        <p:txBody>
          <a:bodyPr/>
          <a:lstStyle/>
          <a:p>
            <a:r>
              <a:rPr lang="en-US" dirty="0" err="1"/>
              <a:t>父子进程协同工作</a:t>
            </a:r>
            <a:endParaRPr lang="en-US" dirty="0"/>
          </a:p>
          <a:p>
            <a:r>
              <a:rPr lang="en-US" dirty="0" err="1"/>
              <a:t>依赖父进程的数据完成任务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例</a:t>
            </a:r>
            <a:r>
              <a:rPr lang="zh-CN" altLang="en-US" dirty="0"/>
              <a:t>：</a:t>
            </a:r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</a:p>
          <a:p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5570135-0F09-4863-968A-1BDC6CB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/>
          <a:lstStyle/>
          <a:p>
            <a:r>
              <a:rPr lang="en-US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fork()</a:t>
            </a:r>
            <a:endParaRPr lang="en-US" dirty="0"/>
          </a:p>
        </p:txBody>
      </p:sp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8867D21B-9451-2144-8A79-64FB911AD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95" y="3429000"/>
            <a:ext cx="6181610" cy="315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4496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B45B94-8379-0144-8CD9-DF757E42D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Fork</a:t>
            </a:r>
            <a:r>
              <a:rPr kumimoji="1" lang="zh-CN" altLang="en-US" dirty="0"/>
              <a:t>复制大量数据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开销</a:t>
            </a:r>
            <a:endParaRPr kumimoji="1"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写时复制</a:t>
            </a:r>
            <a:r>
              <a:rPr kumimoji="1" lang="en-US" altLang="zh-CN" dirty="0"/>
              <a:t>copy-on-write</a:t>
            </a:r>
          </a:p>
          <a:p>
            <a:pPr lvl="1"/>
            <a:r>
              <a:rPr kumimoji="1" lang="zh-CN" altLang="en-US" dirty="0"/>
              <a:t>有相同的指标指向相同的资源</a:t>
            </a:r>
            <a:endParaRPr kumimoji="1" lang="en-US" altLang="zh-CN" dirty="0"/>
          </a:p>
          <a:p>
            <a:pPr lvl="1"/>
            <a:r>
              <a:rPr lang="zh-CN" altLang="en-US" dirty="0"/>
              <a:t>直到子进程尝试修改资源时，系统会真正复制一个副本给子进程</a:t>
            </a:r>
            <a:endParaRPr lang="en-US" altLang="zh-CN" dirty="0"/>
          </a:p>
          <a:p>
            <a:pPr lvl="1"/>
            <a:r>
              <a:rPr kumimoji="1" lang="zh-CN" altLang="en-US" dirty="0"/>
              <a:t>避免被修改的资源被直接察觉，对其他进程透明</a:t>
            </a:r>
            <a:endParaRPr kumimoji="1" lang="en-US" altLang="zh-CN" dirty="0"/>
          </a:p>
          <a:p>
            <a:pPr lvl="1"/>
            <a:r>
              <a:rPr lang="zh-CN" altLang="en-US" dirty="0"/>
              <a:t>如果没有修改资源，就不会有副本建立，减少开销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669BD99-4DB1-AB44-B9E1-3801995E6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Copy-on-write fork()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963982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239E287-289C-3844-B135-29FD2F86F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b="0" dirty="0" err="1"/>
              <a:t>CompatibleTimeSharingSystem</a:t>
            </a:r>
            <a:r>
              <a:rPr lang="en" altLang="zh-CN" b="0" dirty="0"/>
              <a:t>(CTSS)</a:t>
            </a:r>
            <a:r>
              <a:rPr lang="zh-CN" altLang="en" dirty="0"/>
              <a:t>，</a:t>
            </a:r>
            <a:r>
              <a:rPr lang="zh-CN" altLang="en-US" dirty="0"/>
              <a:t>在</a:t>
            </a:r>
            <a:r>
              <a:rPr lang="en" altLang="zh-CN" b="0" dirty="0"/>
              <a:t>IBM 7090</a:t>
            </a:r>
            <a:r>
              <a:rPr lang="zh-CN" altLang="en-US" dirty="0"/>
              <a:t>机器上第一次实现了多个程序同时运行， “进程”开始登上历史舞台 </a:t>
            </a:r>
            <a:endParaRPr lang="en-US" altLang="zh-CN" dirty="0"/>
          </a:p>
          <a:p>
            <a:r>
              <a:rPr lang="en" altLang="zh-CN" b="0" dirty="0" err="1"/>
              <a:t>FernandoJ.Corbato</a:t>
            </a:r>
            <a:r>
              <a:rPr lang="en" altLang="zh-CN" b="0" dirty="0"/>
              <a:t>́ </a:t>
            </a:r>
            <a:endParaRPr lang="en" altLang="zh-CN" dirty="0"/>
          </a:p>
          <a:p>
            <a:r>
              <a:rPr lang="en-US" altLang="zh-CN" dirty="0"/>
              <a:t>1990</a:t>
            </a:r>
            <a:r>
              <a:rPr lang="zh-CN" altLang="en-US" dirty="0"/>
              <a:t>年图灵奖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13A368E-938A-854E-9235-6A112D1C5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IBM</a:t>
            </a:r>
            <a:r>
              <a:rPr kumimoji="1" lang="zh-CN" altLang="en-US" dirty="0"/>
              <a:t> </a:t>
            </a:r>
            <a:r>
              <a:rPr kumimoji="1" lang="en-US" altLang="zh-CN" dirty="0"/>
              <a:t>7090/7094:</a:t>
            </a:r>
            <a:r>
              <a:rPr kumimoji="1" lang="zh-CN" altLang="en-US" dirty="0"/>
              <a:t>分时共享</a:t>
            </a:r>
          </a:p>
        </p:txBody>
      </p:sp>
      <p:pic>
        <p:nvPicPr>
          <p:cNvPr id="5" name="图片 4" descr="男人戴着眼镜&#10;&#10;描述已自动生成">
            <a:extLst>
              <a:ext uri="{FF2B5EF4-FFF2-40B4-BE49-F238E27FC236}">
                <a16:creationId xmlns:a16="http://schemas.microsoft.com/office/drawing/2014/main" id="{E71608DF-41FA-2044-BEF1-79CB404B2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21" y="3667449"/>
            <a:ext cx="7947559" cy="291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2574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73FCA22-C14C-4F01-9D2F-3A0B082E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9" y="1501402"/>
            <a:ext cx="8241323" cy="4519886"/>
          </a:xfrm>
        </p:spPr>
        <p:txBody>
          <a:bodyPr/>
          <a:lstStyle/>
          <a:p>
            <a:r>
              <a:rPr lang="en-US" dirty="0"/>
              <a:t>Exec()</a:t>
            </a:r>
            <a:r>
              <a:rPr lang="en-US" dirty="0" err="1"/>
              <a:t>系统调用</a:t>
            </a:r>
            <a:endParaRPr lang="en-US" dirty="0"/>
          </a:p>
          <a:p>
            <a:pPr lvl="1"/>
            <a:r>
              <a:rPr lang="en-US" dirty="0"/>
              <a:t>Int exec(char *prog, char *</a:t>
            </a:r>
            <a:r>
              <a:rPr lang="en-US" dirty="0" err="1"/>
              <a:t>argv</a:t>
            </a:r>
            <a:r>
              <a:rPr lang="en-US" dirty="0"/>
              <a:t>[])</a:t>
            </a:r>
          </a:p>
          <a:p>
            <a:pPr lvl="1"/>
            <a:r>
              <a:rPr lang="en-US" dirty="0" err="1"/>
              <a:t>变体</a:t>
            </a:r>
            <a:r>
              <a:rPr lang="zh-CN" altLang="en-US" dirty="0"/>
              <a:t>：</a:t>
            </a:r>
            <a:r>
              <a:rPr lang="en-US" altLang="zh-CN" dirty="0" err="1"/>
              <a:t>execl</a:t>
            </a:r>
            <a:r>
              <a:rPr lang="en-US" altLang="zh-CN" dirty="0"/>
              <a:t>(), </a:t>
            </a:r>
            <a:r>
              <a:rPr lang="en-US" altLang="zh-CN" dirty="0" err="1"/>
              <a:t>execle</a:t>
            </a:r>
            <a:r>
              <a:rPr lang="en-US" altLang="zh-CN" dirty="0"/>
              <a:t>(), </a:t>
            </a:r>
            <a:r>
              <a:rPr lang="en-US" altLang="zh-CN" dirty="0" err="1"/>
              <a:t>execlp</a:t>
            </a:r>
            <a:r>
              <a:rPr lang="en-US" altLang="zh-CN" dirty="0"/>
              <a:t>(), </a:t>
            </a:r>
            <a:r>
              <a:rPr lang="en-US" altLang="zh-CN" dirty="0" err="1"/>
              <a:t>execv</a:t>
            </a:r>
            <a:r>
              <a:rPr lang="en-US" altLang="zh-CN" dirty="0"/>
              <a:t>(), </a:t>
            </a:r>
            <a:r>
              <a:rPr lang="en-US" altLang="zh-CN" dirty="0" err="1"/>
              <a:t>execvp</a:t>
            </a:r>
            <a:r>
              <a:rPr lang="en-US" altLang="zh-CN" dirty="0"/>
              <a:t>()</a:t>
            </a:r>
          </a:p>
          <a:p>
            <a:pPr lvl="1"/>
            <a:endParaRPr lang="en-US" dirty="0"/>
          </a:p>
          <a:p>
            <a:r>
              <a:rPr lang="en-US" dirty="0" err="1"/>
              <a:t>在fork</a:t>
            </a:r>
            <a:r>
              <a:rPr lang="en-US" dirty="0"/>
              <a:t>()</a:t>
            </a:r>
            <a:r>
              <a:rPr lang="en-US" dirty="0" err="1"/>
              <a:t>之后使用</a:t>
            </a:r>
            <a:r>
              <a:rPr lang="zh-CN" altLang="en-US" dirty="0"/>
              <a:t>，以新的程序来替换进程的代码段或地址空间</a:t>
            </a:r>
            <a:endParaRPr lang="en-US" altLang="zh-CN" dirty="0"/>
          </a:p>
          <a:p>
            <a:pPr lvl="1"/>
            <a:r>
              <a:rPr lang="zh-CN" altLang="en-US" dirty="0"/>
              <a:t>即， 父子进程运行不同的程序</a:t>
            </a:r>
            <a:endParaRPr lang="en-US" altLang="zh-CN" dirty="0"/>
          </a:p>
          <a:p>
            <a:pPr lvl="1"/>
            <a:r>
              <a:rPr lang="en-US" altLang="zh-CN" dirty="0"/>
              <a:t>Note</a:t>
            </a:r>
            <a:r>
              <a:rPr lang="zh-CN" altLang="en-US" dirty="0"/>
              <a:t>：代码段和数据段，即整个地址空间被替换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5570135-0F09-4863-968A-1BDC6CB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/>
          <a:lstStyle/>
          <a:p>
            <a:r>
              <a:rPr lang="en-US" dirty="0" err="1"/>
              <a:t>进程API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26344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73FCA22-C14C-4F01-9D2F-3A0B082E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9" y="5506937"/>
            <a:ext cx="8241323" cy="514350"/>
          </a:xfrm>
        </p:spPr>
        <p:txBody>
          <a:bodyPr/>
          <a:lstStyle/>
          <a:p>
            <a:r>
              <a:rPr lang="en-US" dirty="0" err="1"/>
              <a:t>执行exec</a:t>
            </a:r>
            <a:r>
              <a:rPr lang="en-US" dirty="0"/>
              <a:t>()</a:t>
            </a:r>
            <a:r>
              <a:rPr lang="zh-CN" altLang="en-US" dirty="0"/>
              <a:t>后，进程的什么没有改变？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5570135-0F09-4863-968A-1BDC6CB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/>
          <a:lstStyle/>
          <a:p>
            <a:r>
              <a:rPr lang="en-US" dirty="0"/>
              <a:t>Exec()</a:t>
            </a:r>
          </a:p>
        </p:txBody>
      </p:sp>
      <p:pic>
        <p:nvPicPr>
          <p:cNvPr id="3" name="图片 2" descr="地图上有字&#10;&#10;描述已自动生成">
            <a:extLst>
              <a:ext uri="{FF2B5EF4-FFF2-40B4-BE49-F238E27FC236}">
                <a16:creationId xmlns:a16="http://schemas.microsoft.com/office/drawing/2014/main" id="{169DAED2-C25E-3545-9380-21CA2D1488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87" y="1423282"/>
            <a:ext cx="7297226" cy="40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0175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73FCA22-C14C-4F01-9D2F-3A0B082E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9" y="1501402"/>
            <a:ext cx="8241323" cy="4519886"/>
          </a:xfrm>
        </p:spPr>
        <p:txBody>
          <a:bodyPr/>
          <a:lstStyle/>
          <a:p>
            <a:r>
              <a:rPr lang="en-US" dirty="0"/>
              <a:t>Exec()</a:t>
            </a:r>
          </a:p>
          <a:p>
            <a:pPr lvl="1"/>
            <a:r>
              <a:rPr lang="en-US" dirty="0" err="1"/>
              <a:t>停止当前进程</a:t>
            </a:r>
            <a:endParaRPr lang="en-US" dirty="0"/>
          </a:p>
          <a:p>
            <a:pPr lvl="1"/>
            <a:r>
              <a:rPr lang="en-US" dirty="0" err="1"/>
              <a:t>加载程序</a:t>
            </a:r>
            <a:r>
              <a:rPr lang="zh-CN" altLang="en-US" dirty="0"/>
              <a:t>“</a:t>
            </a:r>
            <a:r>
              <a:rPr lang="en-US" altLang="zh-CN" dirty="0"/>
              <a:t>prog</a:t>
            </a:r>
            <a:r>
              <a:rPr lang="zh-CN" altLang="en-US" dirty="0"/>
              <a:t>”到进程的地址空间</a:t>
            </a:r>
            <a:endParaRPr lang="en-US" altLang="zh-CN" dirty="0"/>
          </a:p>
          <a:p>
            <a:pPr lvl="1"/>
            <a:r>
              <a:rPr lang="zh-CN" altLang="en-US" dirty="0"/>
              <a:t>为新程序初始化硬件上下文和参数</a:t>
            </a:r>
            <a:endParaRPr lang="en-US" altLang="zh-CN" dirty="0"/>
          </a:p>
          <a:p>
            <a:pPr lvl="1"/>
            <a:r>
              <a:rPr lang="zh-CN" altLang="en-US" dirty="0"/>
              <a:t>将</a:t>
            </a:r>
            <a:r>
              <a:rPr lang="en-US" altLang="zh-CN" dirty="0"/>
              <a:t>PCB</a:t>
            </a:r>
            <a:r>
              <a:rPr lang="zh-CN" altLang="en-US" dirty="0"/>
              <a:t>放于</a:t>
            </a:r>
            <a:r>
              <a:rPr lang="en-US" altLang="zh-CN" dirty="0"/>
              <a:t>ready</a:t>
            </a:r>
            <a:r>
              <a:rPr lang="zh-CN" altLang="en-US" dirty="0"/>
              <a:t>队列</a:t>
            </a:r>
            <a:endParaRPr lang="en-US" altLang="zh-CN" dirty="0"/>
          </a:p>
          <a:p>
            <a:pPr lvl="1"/>
            <a:r>
              <a:rPr lang="en-US" altLang="zh-CN" dirty="0"/>
              <a:t>Note:</a:t>
            </a:r>
            <a:r>
              <a:rPr lang="zh-CN" altLang="en-US" dirty="0"/>
              <a:t> </a:t>
            </a:r>
            <a:r>
              <a:rPr lang="en-US" altLang="zh-CN" dirty="0"/>
              <a:t>exec()</a:t>
            </a:r>
            <a:r>
              <a:rPr lang="zh-CN" altLang="en-US" dirty="0"/>
              <a:t>并没有创建一个新的进程</a:t>
            </a:r>
            <a:endParaRPr lang="en-US" altLang="zh-CN" dirty="0"/>
          </a:p>
          <a:p>
            <a:pPr lvl="1"/>
            <a:endParaRPr lang="en-US" dirty="0"/>
          </a:p>
          <a:p>
            <a:r>
              <a:rPr lang="en-US" dirty="0"/>
              <a:t>Exec()</a:t>
            </a:r>
            <a:r>
              <a:rPr lang="en-US" dirty="0" err="1"/>
              <a:t>成功调用</a:t>
            </a:r>
            <a:r>
              <a:rPr lang="en-US" altLang="zh-CN" dirty="0"/>
              <a:t>——</a:t>
            </a:r>
            <a:r>
              <a:rPr lang="zh-CN" altLang="en-US" dirty="0"/>
              <a:t>没有返回</a:t>
            </a:r>
            <a:endParaRPr lang="en-US" altLang="zh-CN" dirty="0"/>
          </a:p>
          <a:p>
            <a:pPr lvl="1"/>
            <a:r>
              <a:rPr lang="zh-CN" altLang="en-US" dirty="0"/>
              <a:t>返回意味着？</a:t>
            </a:r>
            <a:endParaRPr lang="en-US" altLang="zh-CN" dirty="0"/>
          </a:p>
          <a:p>
            <a:pPr lvl="1"/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5570135-0F09-4863-968A-1BDC6CB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/>
          <a:lstStyle/>
          <a:p>
            <a:r>
              <a:rPr lang="en-US" dirty="0"/>
              <a:t>Exec()</a:t>
            </a:r>
          </a:p>
        </p:txBody>
      </p:sp>
    </p:spTree>
    <p:extLst>
      <p:ext uri="{BB962C8B-B14F-4D97-AF65-F5344CB8AC3E}">
        <p14:creationId xmlns:p14="http://schemas.microsoft.com/office/powerpoint/2010/main" val="71744084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73FCA22-C14C-4F01-9D2F-3A0B082E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9" y="1501402"/>
            <a:ext cx="8241323" cy="4519886"/>
          </a:xfrm>
        </p:spPr>
        <p:txBody>
          <a:bodyPr/>
          <a:lstStyle/>
          <a:p>
            <a:r>
              <a:rPr lang="en-US" dirty="0"/>
              <a:t>Wait()</a:t>
            </a:r>
            <a:r>
              <a:rPr lang="en-US" dirty="0" err="1"/>
              <a:t>系统调用</a:t>
            </a:r>
            <a:endParaRPr lang="en-US" dirty="0"/>
          </a:p>
          <a:p>
            <a:pPr lvl="1"/>
            <a:r>
              <a:rPr lang="en-US" dirty="0" err="1"/>
              <a:t>父进程需要等待子进程执行完成</a:t>
            </a:r>
            <a:endParaRPr lang="en-US" dirty="0"/>
          </a:p>
          <a:p>
            <a:pPr lvl="1"/>
            <a:r>
              <a:rPr lang="en-US" dirty="0" err="1"/>
              <a:t>变体</a:t>
            </a:r>
            <a:r>
              <a:rPr lang="zh-CN" altLang="en-US" dirty="0"/>
              <a:t>：</a:t>
            </a:r>
            <a:r>
              <a:rPr lang="en-US" altLang="zh-CN" dirty="0" err="1"/>
              <a:t>waitpid</a:t>
            </a:r>
            <a:r>
              <a:rPr lang="en-US" altLang="zh-CN" dirty="0"/>
              <a:t>()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子进程执行完毕</a:t>
            </a:r>
            <a:r>
              <a:rPr lang="zh-CN" altLang="en-US" dirty="0"/>
              <a:t>，</a:t>
            </a:r>
            <a:r>
              <a:rPr lang="en-US" altLang="zh-CN" dirty="0"/>
              <a:t>wait()</a:t>
            </a:r>
            <a:r>
              <a:rPr lang="zh-CN" altLang="en-US" dirty="0"/>
              <a:t>才返回父进程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5570135-0F09-4863-968A-1BDC6CB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/>
          <a:lstStyle/>
          <a:p>
            <a:r>
              <a:rPr lang="en-US" dirty="0"/>
              <a:t>Wait</a:t>
            </a:r>
            <a:r>
              <a:rPr lang="zh-CN" altLang="en-US" dirty="0"/>
              <a:t>（）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70675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73FCA22-C14C-4F01-9D2F-3A0B082E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9" y="1501402"/>
            <a:ext cx="8241323" cy="4519886"/>
          </a:xfrm>
        </p:spPr>
        <p:txBody>
          <a:bodyPr/>
          <a:lstStyle/>
          <a:p>
            <a:r>
              <a:rPr lang="en-US" dirty="0"/>
              <a:t>Exit()</a:t>
            </a:r>
            <a:r>
              <a:rPr lang="en-US" dirty="0" err="1"/>
              <a:t>系统调用</a:t>
            </a:r>
            <a:endParaRPr lang="en-US" dirty="0"/>
          </a:p>
          <a:p>
            <a:pPr lvl="1"/>
            <a:r>
              <a:rPr lang="en-US" dirty="0" err="1"/>
              <a:t>结束进程执行</a:t>
            </a:r>
            <a:endParaRPr lang="en-US" dirty="0"/>
          </a:p>
          <a:p>
            <a:pPr lvl="1"/>
            <a:r>
              <a:rPr lang="en-US" dirty="0" err="1"/>
              <a:t>主要是为了释放资源</a:t>
            </a:r>
            <a:endParaRPr lang="en-US" dirty="0"/>
          </a:p>
          <a:p>
            <a:endParaRPr lang="en-US" dirty="0"/>
          </a:p>
          <a:p>
            <a:r>
              <a:rPr lang="en-US" dirty="0"/>
              <a:t>Exit()</a:t>
            </a:r>
            <a:r>
              <a:rPr lang="en-US" dirty="0" err="1"/>
              <a:t>执行</a:t>
            </a:r>
            <a:endParaRPr lang="en-US" dirty="0"/>
          </a:p>
          <a:p>
            <a:pPr lvl="1"/>
            <a:r>
              <a:rPr lang="en-US" dirty="0" err="1"/>
              <a:t>终结所有线程</a:t>
            </a:r>
            <a:r>
              <a:rPr lang="zh-CN" altLang="en-US" dirty="0"/>
              <a:t>（下一节）</a:t>
            </a:r>
            <a:endParaRPr lang="en-US" altLang="zh-CN" dirty="0"/>
          </a:p>
          <a:p>
            <a:pPr lvl="1"/>
            <a:r>
              <a:rPr lang="en-US" dirty="0" err="1"/>
              <a:t>关闭所有文件</a:t>
            </a:r>
            <a:r>
              <a:rPr lang="zh-CN" altLang="en-US" dirty="0"/>
              <a:t>描述符、网络链接</a:t>
            </a:r>
            <a:endParaRPr lang="en-US" altLang="zh-CN" dirty="0"/>
          </a:p>
          <a:p>
            <a:pPr lvl="1"/>
            <a:r>
              <a:rPr lang="zh-CN" altLang="en-US" dirty="0"/>
              <a:t>释放占用的内存 （并将内存页换出到磁盘）</a:t>
            </a:r>
            <a:endParaRPr lang="en-US" altLang="zh-CN" dirty="0"/>
          </a:p>
          <a:p>
            <a:pPr lvl="1"/>
            <a:r>
              <a:rPr lang="zh-CN" altLang="en-US" dirty="0"/>
              <a:t>删除</a:t>
            </a:r>
            <a:r>
              <a:rPr lang="en-US" altLang="zh-CN" dirty="0"/>
              <a:t>PCB</a:t>
            </a:r>
          </a:p>
          <a:p>
            <a:pPr lvl="1"/>
            <a:endParaRPr lang="en-US" altLang="zh-CN" dirty="0"/>
          </a:p>
          <a:p>
            <a:r>
              <a:rPr lang="en-US" dirty="0" err="1"/>
              <a:t>为什么需要OS作这些操作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5570135-0F09-4863-968A-1BDC6CB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/>
          <a:lstStyle/>
          <a:p>
            <a:r>
              <a:rPr lang="en-US" dirty="0"/>
              <a:t>Exit()</a:t>
            </a:r>
          </a:p>
        </p:txBody>
      </p:sp>
    </p:spTree>
    <p:extLst>
      <p:ext uri="{BB962C8B-B14F-4D97-AF65-F5344CB8AC3E}">
        <p14:creationId xmlns:p14="http://schemas.microsoft.com/office/powerpoint/2010/main" val="2759426658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73FCA22-C14C-4F01-9D2F-3A0B082E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9" y="5157193"/>
            <a:ext cx="8241323" cy="864095"/>
          </a:xfrm>
        </p:spPr>
        <p:txBody>
          <a:bodyPr/>
          <a:lstStyle/>
          <a:p>
            <a:r>
              <a:rPr lang="en-US" dirty="0" err="1"/>
              <a:t>如果一个父进程先于子进程消失会发生什么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en-US" altLang="zh-CN" dirty="0"/>
              <a:t>Orphaned</a:t>
            </a:r>
            <a:r>
              <a:rPr lang="zh-CN" altLang="en-US" dirty="0"/>
              <a:t> </a:t>
            </a:r>
            <a:r>
              <a:rPr lang="en-US" altLang="zh-CN" dirty="0"/>
              <a:t>children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5570135-0F09-4863-968A-1BDC6CB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/>
          <a:lstStyle/>
          <a:p>
            <a:r>
              <a:rPr lang="en-US" dirty="0" err="1"/>
              <a:t>Linux系统进程树</a:t>
            </a:r>
            <a:endParaRPr lang="en-US" dirty="0"/>
          </a:p>
        </p:txBody>
      </p:sp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47A3C900-E0D2-E34E-8AE4-C649F27E0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90" y="1441140"/>
            <a:ext cx="6515420" cy="37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6739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73FCA22-C14C-4F01-9D2F-3A0B082E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9" y="1501402"/>
            <a:ext cx="8241323" cy="4519886"/>
          </a:xfrm>
        </p:spPr>
        <p:txBody>
          <a:bodyPr/>
          <a:lstStyle/>
          <a:p>
            <a:r>
              <a:rPr lang="zh-CN" altLang="en-US" dirty="0"/>
              <a:t>孤儿进程设置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#1</a:t>
            </a:r>
            <a:r>
              <a:rPr lang="zh-CN" altLang="en-US" dirty="0"/>
              <a:t> 为父进程</a:t>
            </a:r>
            <a:endParaRPr lang="en-US" altLang="zh-CN" dirty="0"/>
          </a:p>
          <a:p>
            <a:r>
              <a:rPr lang="en-US" dirty="0"/>
              <a:t>Linux 3.4</a:t>
            </a:r>
            <a:r>
              <a:rPr lang="zh-CN" altLang="en-US" dirty="0"/>
              <a:t>中的描述</a:t>
            </a:r>
            <a:endParaRPr lang="en-US" dirty="0"/>
          </a:p>
          <a:p>
            <a:pPr lvl="1"/>
            <a:r>
              <a:rPr lang="en-US" dirty="0" err="1"/>
              <a:t>进程可以触发prctl</a:t>
            </a:r>
            <a:r>
              <a:rPr lang="en-US" dirty="0"/>
              <a:t>()</a:t>
            </a:r>
            <a:r>
              <a:rPr lang="en-US" dirty="0" err="1"/>
              <a:t>系统调用</a:t>
            </a:r>
            <a:r>
              <a:rPr lang="zh-CN" altLang="en-US" dirty="0"/>
              <a:t>，</a:t>
            </a:r>
            <a:r>
              <a:rPr lang="en-US" altLang="zh-CN" dirty="0"/>
              <a:t>with PR_SET_CHILD_SUBREAPER</a:t>
            </a:r>
          </a:p>
          <a:p>
            <a:pPr lvl="1"/>
            <a:r>
              <a:rPr lang="en-US" altLang="zh-CN" dirty="0"/>
              <a:t>child </a:t>
            </a:r>
            <a:r>
              <a:rPr lang="en-US" dirty="0"/>
              <a:t>proces</a:t>
            </a:r>
            <a:r>
              <a:rPr lang="en-US" altLang="zh-CN" dirty="0"/>
              <a:t>ses </a:t>
            </a:r>
            <a:r>
              <a:rPr lang="en-US" dirty="0" err="1"/>
              <a:t>将会以最近的ancestor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为父进程，不一定为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#1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5570135-0F09-4863-968A-1BDC6CB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中的孤儿进程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63002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本节主要内容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1.	</a:t>
            </a:r>
            <a:r>
              <a:rPr lang="zh-CN" altLang="en-US" dirty="0"/>
              <a:t>进程机制的引入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   进程管理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</a:rPr>
              <a:t>3.	</a:t>
            </a:r>
            <a:r>
              <a:rPr lang="zh-CN" altLang="en-US" dirty="0">
                <a:solidFill>
                  <a:srgbClr val="C00000"/>
                </a:solidFill>
              </a:rPr>
              <a:t>进程上下文状态（</a:t>
            </a:r>
            <a:r>
              <a:rPr lang="en-US" altLang="zh-CN" dirty="0">
                <a:solidFill>
                  <a:srgbClr val="C00000"/>
                </a:solidFill>
              </a:rPr>
              <a:t>Context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8360283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73FCA22-C14C-4F01-9D2F-3A0B082E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9" y="1501402"/>
            <a:ext cx="8241323" cy="4519886"/>
          </a:xfrm>
        </p:spPr>
        <p:txBody>
          <a:bodyPr/>
          <a:lstStyle/>
          <a:p>
            <a:r>
              <a:rPr lang="en-US" dirty="0" err="1"/>
              <a:t>进程执行环境Context</a:t>
            </a:r>
            <a:endParaRPr lang="en-US" dirty="0"/>
          </a:p>
          <a:p>
            <a:pPr lvl="1"/>
            <a:r>
              <a:rPr lang="en-US" dirty="0" err="1"/>
              <a:t>每个进程独有</a:t>
            </a:r>
            <a:endParaRPr lang="en-US" dirty="0"/>
          </a:p>
          <a:p>
            <a:pPr lvl="1"/>
            <a:r>
              <a:rPr lang="en-US" dirty="0" err="1"/>
              <a:t>实现处理器的虚拟</a:t>
            </a:r>
            <a:endParaRPr lang="en-US" dirty="0"/>
          </a:p>
          <a:p>
            <a:r>
              <a:rPr lang="en-US" dirty="0" err="1"/>
              <a:t>Context组成</a:t>
            </a:r>
            <a:endParaRPr lang="en-US" dirty="0"/>
          </a:p>
          <a:p>
            <a:pPr lvl="1"/>
            <a:r>
              <a:rPr lang="en" altLang="zh-CN" dirty="0"/>
              <a:t>CPU</a:t>
            </a:r>
            <a:r>
              <a:rPr lang="zh-CN" altLang="en-US" dirty="0"/>
              <a:t>寄存器</a:t>
            </a:r>
            <a:r>
              <a:rPr lang="en-US" altLang="zh-CN" dirty="0"/>
              <a:t>(</a:t>
            </a:r>
            <a:r>
              <a:rPr lang="en" altLang="zh-CN" dirty="0"/>
              <a:t>PC</a:t>
            </a:r>
            <a:r>
              <a:rPr lang="zh-CN" altLang="en" dirty="0"/>
              <a:t>、</a:t>
            </a:r>
            <a:r>
              <a:rPr lang="en" altLang="zh-CN" dirty="0"/>
              <a:t>GPR</a:t>
            </a:r>
            <a:r>
              <a:rPr lang="zh-CN" altLang="en" dirty="0"/>
              <a:t>、</a:t>
            </a:r>
            <a:r>
              <a:rPr lang="en" altLang="zh-CN" dirty="0"/>
              <a:t>FPR</a:t>
            </a:r>
            <a:r>
              <a:rPr lang="zh-CN" altLang="en-US" dirty="0"/>
              <a:t>及控制寄存器等</a:t>
            </a:r>
            <a:r>
              <a:rPr lang="en-US" altLang="zh-CN" dirty="0"/>
              <a:t>) </a:t>
            </a:r>
            <a:endParaRPr lang="zh-CN" altLang="en-US" dirty="0"/>
          </a:p>
          <a:p>
            <a:pPr lvl="1"/>
            <a:r>
              <a:rPr lang="zh-CN" altLang="en-US" dirty="0"/>
              <a:t>地址空间 </a:t>
            </a:r>
          </a:p>
          <a:p>
            <a:pPr lvl="2"/>
            <a:r>
              <a:rPr lang="zh-CN" altLang="en-US" dirty="0"/>
              <a:t>数据单元的状态 </a:t>
            </a:r>
          </a:p>
          <a:p>
            <a:pPr lvl="1"/>
            <a:r>
              <a:rPr lang="zh-CN" altLang="en-US" dirty="0"/>
              <a:t>进程所分配的</a:t>
            </a:r>
            <a:r>
              <a:rPr lang="en" altLang="zh-CN" dirty="0"/>
              <a:t>OS</a:t>
            </a:r>
            <a:r>
              <a:rPr lang="zh-CN" altLang="en-US" dirty="0"/>
              <a:t>资源，如</a:t>
            </a:r>
            <a:r>
              <a:rPr lang="en" altLang="zh-CN" dirty="0"/>
              <a:t>socket</a:t>
            </a:r>
            <a:r>
              <a:rPr lang="zh-CN" altLang="en" dirty="0"/>
              <a:t>、</a:t>
            </a:r>
            <a:r>
              <a:rPr lang="en" altLang="zh-CN" dirty="0"/>
              <a:t>file</a:t>
            </a:r>
            <a:r>
              <a:rPr lang="zh-CN" altLang="en-US" dirty="0"/>
              <a:t>等 </a:t>
            </a:r>
          </a:p>
          <a:p>
            <a:pPr lvl="2"/>
            <a:r>
              <a:rPr lang="zh-CN" altLang="en-US" dirty="0"/>
              <a:t>通常通过地址空间内的数据结构来表示</a:t>
            </a:r>
            <a:endParaRPr lang="en-US" altLang="zh-CN" dirty="0"/>
          </a:p>
          <a:p>
            <a:r>
              <a:rPr lang="en" altLang="zh-CN" dirty="0"/>
              <a:t>Context</a:t>
            </a:r>
            <a:r>
              <a:rPr lang="zh-CN" altLang="en-US" dirty="0"/>
              <a:t>分类</a:t>
            </a:r>
            <a:r>
              <a:rPr lang="en-US" altLang="zh-CN" dirty="0"/>
              <a:t>:</a:t>
            </a:r>
            <a:r>
              <a:rPr lang="zh-CN" altLang="en-US" dirty="0"/>
              <a:t>根据当前执行指令位于的地址空间范围 </a:t>
            </a:r>
          </a:p>
          <a:p>
            <a:pPr lvl="1"/>
            <a:r>
              <a:rPr lang="zh-CN" altLang="en-US" dirty="0"/>
              <a:t>内核上下文 </a:t>
            </a:r>
            <a:endParaRPr lang="en-US" altLang="zh-CN" dirty="0"/>
          </a:p>
          <a:p>
            <a:pPr lvl="1"/>
            <a:r>
              <a:rPr lang="zh-CN" altLang="en-US" dirty="0"/>
              <a:t>用户态上下文 </a:t>
            </a:r>
          </a:p>
          <a:p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5570135-0F09-4863-968A-1BDC6CB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/>
          <a:lstStyle/>
          <a:p>
            <a:r>
              <a:rPr lang="en-US" dirty="0" err="1"/>
              <a:t>进程上下文状态Context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07203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73FCA22-C14C-4F01-9D2F-3A0B082E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8" y="1628800"/>
            <a:ext cx="8241323" cy="4985169"/>
          </a:xfrm>
        </p:spPr>
        <p:txBody>
          <a:bodyPr/>
          <a:lstStyle/>
          <a:p>
            <a:r>
              <a:rPr lang="zh-CN" altLang="en-US" dirty="0"/>
              <a:t>若系统只有一个</a:t>
            </a:r>
            <a:r>
              <a:rPr lang="en" altLang="zh-CN" dirty="0"/>
              <a:t>CPU</a:t>
            </a:r>
            <a:r>
              <a:rPr lang="zh-CN" altLang="en" dirty="0"/>
              <a:t>，</a:t>
            </a:r>
            <a:r>
              <a:rPr lang="zh-CN" altLang="en-US" dirty="0"/>
              <a:t>如何提供多个抽象</a:t>
            </a:r>
            <a:r>
              <a:rPr lang="en" altLang="zh-CN" dirty="0"/>
              <a:t>CPU </a:t>
            </a:r>
          </a:p>
          <a:p>
            <a:pPr lvl="1"/>
            <a:r>
              <a:rPr lang="zh-CN" altLang="en-US" dirty="0"/>
              <a:t>分时复用</a:t>
            </a:r>
            <a:r>
              <a:rPr lang="en-US" altLang="zh-CN" dirty="0"/>
              <a:t>! </a:t>
            </a:r>
            <a:endParaRPr lang="zh-CN" altLang="en-US" dirty="0"/>
          </a:p>
          <a:p>
            <a:r>
              <a:rPr lang="zh-CN" altLang="en-US" dirty="0"/>
              <a:t>每个分时复用</a:t>
            </a:r>
            <a:r>
              <a:rPr lang="en-US" altLang="zh-CN" dirty="0"/>
              <a:t>CPU</a:t>
            </a:r>
            <a:r>
              <a:rPr lang="zh-CN" altLang="en-US" dirty="0"/>
              <a:t>需要一个结构容纳</a:t>
            </a:r>
            <a:r>
              <a:rPr lang="en-US" altLang="zh-CN" dirty="0"/>
              <a:t>:</a:t>
            </a:r>
          </a:p>
          <a:p>
            <a:pPr lvl="1"/>
            <a:r>
              <a:rPr lang="en" altLang="zh-CN" dirty="0"/>
              <a:t>Program Counter (PC), Stack Pointer (SP) </a:t>
            </a:r>
          </a:p>
          <a:p>
            <a:pPr lvl="1"/>
            <a:r>
              <a:rPr lang="en" altLang="zh-CN" dirty="0"/>
              <a:t>Registers (Integer, Floating point, others...?) </a:t>
            </a:r>
          </a:p>
          <a:p>
            <a:r>
              <a:rPr lang="zh-CN" altLang="en-US" dirty="0"/>
              <a:t>如何从一个分时复用</a:t>
            </a:r>
            <a:r>
              <a:rPr lang="en-US" altLang="zh-CN" dirty="0"/>
              <a:t>CPU</a:t>
            </a:r>
            <a:r>
              <a:rPr lang="zh-CN" altLang="en-US" dirty="0"/>
              <a:t>切换到另一分时复用</a:t>
            </a:r>
            <a:r>
              <a:rPr lang="en-US" altLang="zh-CN" dirty="0"/>
              <a:t>CPU</a:t>
            </a:r>
            <a:r>
              <a:rPr lang="en" altLang="zh-CN" dirty="0"/>
              <a:t>?</a:t>
            </a:r>
          </a:p>
          <a:p>
            <a:pPr lvl="1"/>
            <a:r>
              <a:rPr lang="en" altLang="zh-CN" dirty="0"/>
              <a:t>Save PC, SP, and registers in current state block</a:t>
            </a:r>
          </a:p>
          <a:p>
            <a:pPr lvl="1"/>
            <a:r>
              <a:rPr lang="en" altLang="zh-CN" dirty="0"/>
              <a:t>Load PC, SP, and registers from new state block </a:t>
            </a:r>
          </a:p>
          <a:p>
            <a:r>
              <a:rPr lang="zh-CN" altLang="en-US" dirty="0"/>
              <a:t>何时触发切换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定时器、自愿、放弃、</a:t>
            </a:r>
            <a:r>
              <a:rPr lang="en" altLang="zh-CN" dirty="0"/>
              <a:t>I/O</a:t>
            </a:r>
            <a:r>
              <a:rPr lang="zh-CN" altLang="en-US" dirty="0"/>
              <a:t>及其它 </a:t>
            </a:r>
            <a:endParaRPr lang="en-US" altLang="zh-CN" dirty="0"/>
          </a:p>
          <a:p>
            <a:pPr lvl="1"/>
            <a:endParaRPr lang="zh-CN" altLang="en-US" dirty="0"/>
          </a:p>
          <a:p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5570135-0F09-4863-968A-1BDC6CB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/>
          <a:lstStyle/>
          <a:p>
            <a:r>
              <a:rPr lang="en-US" dirty="0" err="1"/>
              <a:t>CPU复用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714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239E287-289C-3844-B135-29FD2F86F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单道编程：同一时刻只有一个线程</a:t>
            </a:r>
            <a:endParaRPr kumimoji="1" lang="en-US" altLang="zh-CN" dirty="0"/>
          </a:p>
          <a:p>
            <a:pPr lvl="1"/>
            <a:r>
              <a:rPr lang="en-US" altLang="zh-CN" dirty="0"/>
              <a:t>MS/DOS,</a:t>
            </a:r>
            <a:r>
              <a:rPr lang="zh-CN" altLang="en-US" dirty="0"/>
              <a:t> 早期</a:t>
            </a:r>
            <a:r>
              <a:rPr lang="en-US" altLang="zh-CN" dirty="0"/>
              <a:t>Macintosh</a:t>
            </a:r>
            <a:r>
              <a:rPr lang="zh-CN" altLang="en-US" dirty="0"/>
              <a:t>，批处理</a:t>
            </a:r>
            <a:endParaRPr lang="en-US" altLang="zh-CN" dirty="0"/>
          </a:p>
          <a:p>
            <a:pPr lvl="1"/>
            <a:r>
              <a:rPr kumimoji="1" lang="zh-CN" altLang="en-US" dirty="0"/>
              <a:t>简化操作系统设计与实现</a:t>
            </a:r>
            <a:endParaRPr kumimoji="1" lang="en-US" altLang="zh-CN" dirty="0"/>
          </a:p>
          <a:p>
            <a:pPr lvl="1"/>
            <a:r>
              <a:rPr lang="zh-CN" altLang="en-US" dirty="0"/>
              <a:t>去除了并发性（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thread</a:t>
            </a:r>
            <a:r>
              <a:rPr lang="zh-CN" altLang="en-US" dirty="0"/>
              <a:t> </a:t>
            </a:r>
            <a:r>
              <a:rPr lang="en-US" altLang="zh-CN" dirty="0"/>
              <a:t>accessing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r>
              <a:rPr lang="zh-CN" altLang="en-US" dirty="0"/>
              <a:t>！）</a:t>
            </a:r>
            <a:endParaRPr kumimoji="1"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多道编程：同一时刻有多个执行线程</a:t>
            </a:r>
            <a:endParaRPr kumimoji="1" lang="en-US" altLang="zh-CN" dirty="0"/>
          </a:p>
          <a:p>
            <a:pPr lvl="1"/>
            <a:r>
              <a:rPr lang="en-US" altLang="zh-CN" dirty="0"/>
              <a:t>Multics,</a:t>
            </a:r>
            <a:r>
              <a:rPr lang="zh-CN" altLang="en-US" dirty="0"/>
              <a:t> </a:t>
            </a:r>
            <a:r>
              <a:rPr lang="en-US" altLang="zh-CN" dirty="0"/>
              <a:t>UNIX/Linux, OS/2</a:t>
            </a:r>
            <a:r>
              <a:rPr lang="zh-CN" altLang="en-US" dirty="0"/>
              <a:t>， </a:t>
            </a:r>
            <a:r>
              <a:rPr lang="en-US" altLang="zh-CN" dirty="0"/>
              <a:t>Windows</a:t>
            </a:r>
            <a:r>
              <a:rPr lang="zh-CN" altLang="en-US" dirty="0"/>
              <a:t> </a:t>
            </a:r>
            <a:r>
              <a:rPr lang="en-US" altLang="zh-CN" dirty="0"/>
              <a:t>NT-8</a:t>
            </a:r>
            <a:r>
              <a:rPr lang="zh-CN" altLang="en-US" dirty="0"/>
              <a:t>， </a:t>
            </a:r>
            <a:r>
              <a:rPr lang="en-US" altLang="zh-CN" dirty="0"/>
              <a:t>Mac</a:t>
            </a:r>
            <a:r>
              <a:rPr lang="zh-CN" altLang="en-US" dirty="0"/>
              <a:t> </a:t>
            </a:r>
            <a:r>
              <a:rPr lang="en-US" altLang="zh-CN" dirty="0"/>
              <a:t>OSX</a:t>
            </a:r>
            <a:r>
              <a:rPr lang="zh-CN" altLang="en-US" dirty="0"/>
              <a:t>， </a:t>
            </a:r>
            <a:r>
              <a:rPr lang="en-US" altLang="zh-CN" dirty="0"/>
              <a:t>Android</a:t>
            </a:r>
            <a:r>
              <a:rPr lang="zh-CN" altLang="en-US" dirty="0"/>
              <a:t>， </a:t>
            </a:r>
            <a:r>
              <a:rPr lang="en-US" altLang="zh-CN" dirty="0"/>
              <a:t>iOS</a:t>
            </a:r>
          </a:p>
          <a:p>
            <a:pPr lvl="1"/>
            <a:r>
              <a:rPr lang="zh-CN" altLang="en-US" dirty="0"/>
              <a:t>增加</a:t>
            </a:r>
            <a:r>
              <a:rPr kumimoji="1" lang="zh-CN" altLang="en-US" dirty="0"/>
              <a:t>了操作系统设计与实现的难度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高并发性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13A368E-938A-854E-9235-6A112D1C5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单道编程</a:t>
            </a:r>
            <a:r>
              <a:rPr kumimoji="1" lang="en-US" altLang="zh-CN" dirty="0"/>
              <a:t>VS</a:t>
            </a:r>
            <a:r>
              <a:rPr kumimoji="1" lang="zh-CN" altLang="en-US" dirty="0"/>
              <a:t>多道编程</a:t>
            </a:r>
          </a:p>
        </p:txBody>
      </p:sp>
    </p:spTree>
    <p:extLst>
      <p:ext uri="{BB962C8B-B14F-4D97-AF65-F5344CB8AC3E}">
        <p14:creationId xmlns:p14="http://schemas.microsoft.com/office/powerpoint/2010/main" val="321195850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 descr="手机屏幕截图&#10;&#10;描述已自动生成">
            <a:extLst>
              <a:ext uri="{FF2B5EF4-FFF2-40B4-BE49-F238E27FC236}">
                <a16:creationId xmlns:a16="http://schemas.microsoft.com/office/drawing/2014/main" id="{A11D977A-547B-EA43-A163-069368591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57" y="1767277"/>
            <a:ext cx="8359686" cy="4054604"/>
          </a:xfr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55570135-0F09-4863-968A-1BDC6CB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/>
          <a:lstStyle/>
          <a:p>
            <a:r>
              <a:rPr lang="en-US" dirty="0" err="1"/>
              <a:t>进程切换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95733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 descr="手机屏幕截图&#10;&#10;描述已自动生成">
            <a:extLst>
              <a:ext uri="{FF2B5EF4-FFF2-40B4-BE49-F238E27FC236}">
                <a16:creationId xmlns:a16="http://schemas.microsoft.com/office/drawing/2014/main" id="{8C6A4A95-EFB5-2B47-B854-1EC200EA8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73" y="1501402"/>
            <a:ext cx="6980454" cy="4841085"/>
          </a:xfr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55570135-0F09-4863-968A-1BDC6CB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/>
          <a:lstStyle/>
          <a:p>
            <a:r>
              <a:rPr lang="en-US" dirty="0" err="1"/>
              <a:t>进程切换</a:t>
            </a:r>
            <a:r>
              <a:rPr lang="zh-CN" altLang="en-US" dirty="0"/>
              <a:t>（地址空间变化）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4108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55570135-0F09-4863-968A-1BDC6CB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8378"/>
            <a:ext cx="9144000" cy="514350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进程切换过程图</a:t>
            </a:r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73FCA22-C14C-4F01-9D2F-3A0B082E9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1339" y="1567962"/>
            <a:ext cx="4050323" cy="4254012"/>
          </a:xfrm>
        </p:spPr>
        <p:txBody>
          <a:bodyPr wrap="square" anchor="t">
            <a:normAutofit/>
          </a:bodyPr>
          <a:lstStyle/>
          <a:p>
            <a:r>
              <a:rPr lang="zh-CN" altLang="en-US" dirty="0"/>
              <a:t>进程切换本质是对执行上下文环境</a:t>
            </a:r>
            <a:r>
              <a:rPr lang="en-US" altLang="zh-CN" dirty="0"/>
              <a:t>(</a:t>
            </a:r>
            <a:r>
              <a:rPr lang="en" altLang="zh-CN" dirty="0"/>
              <a:t>Context)</a:t>
            </a:r>
            <a:r>
              <a:rPr lang="zh-CN" altLang="en-US" dirty="0"/>
              <a:t>的切换</a:t>
            </a:r>
            <a:endParaRPr lang="en-US" altLang="zh-CN" dirty="0"/>
          </a:p>
          <a:p>
            <a:pPr lvl="1"/>
            <a:r>
              <a:rPr lang="zh-CN" altLang="en-US" sz="2585" dirty="0">
                <a:solidFill>
                  <a:srgbClr val="000066"/>
                </a:solidFill>
              </a:rPr>
              <a:t>地址空间，</a:t>
            </a:r>
            <a:r>
              <a:rPr lang="en" altLang="zh-CN" sz="2585" dirty="0">
                <a:solidFill>
                  <a:srgbClr val="000066"/>
                </a:solidFill>
              </a:rPr>
              <a:t>CPU</a:t>
            </a:r>
            <a:r>
              <a:rPr lang="zh-CN" altLang="en-US" sz="2585" dirty="0">
                <a:solidFill>
                  <a:srgbClr val="000066"/>
                </a:solidFill>
              </a:rPr>
              <a:t>寄存器状态 </a:t>
            </a:r>
          </a:p>
          <a:p>
            <a:r>
              <a:rPr lang="zh-CN" altLang="en-US" dirty="0"/>
              <a:t>内核切换代码是系统开销</a:t>
            </a:r>
            <a:r>
              <a:rPr lang="en-US" altLang="zh-CN" dirty="0"/>
              <a:t>(</a:t>
            </a:r>
            <a:r>
              <a:rPr lang="en" altLang="zh-CN" dirty="0"/>
              <a:t>overhead ) </a:t>
            </a:r>
          </a:p>
          <a:p>
            <a:pPr lvl="1"/>
            <a:r>
              <a:rPr lang="zh-CN" altLang="en-US" sz="2585" dirty="0">
                <a:solidFill>
                  <a:srgbClr val="000066"/>
                </a:solidFill>
              </a:rPr>
              <a:t>切换开销即最小的切换时间 </a:t>
            </a:r>
          </a:p>
          <a:p>
            <a:endParaRPr lang="en-US" dirty="0"/>
          </a:p>
        </p:txBody>
      </p:sp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B56AED52-9D15-D54F-9E1C-3DC7042DF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39" y="2003958"/>
            <a:ext cx="4050323" cy="33820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503929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 descr="手机屏幕截图&#10;&#10;描述已自动生成">
            <a:extLst>
              <a:ext uri="{FF2B5EF4-FFF2-40B4-BE49-F238E27FC236}">
                <a16:creationId xmlns:a16="http://schemas.microsoft.com/office/drawing/2014/main" id="{74138A70-0810-544B-A0F2-6537697A3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71" y="1434932"/>
            <a:ext cx="7871848" cy="4652825"/>
          </a:xfr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55570135-0F09-4863-968A-1BDC6CB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/>
          <a:lstStyle/>
          <a:p>
            <a:r>
              <a:rPr lang="en-US" dirty="0" err="1"/>
              <a:t>进程切换的实现问题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83327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73FCA22-C14C-4F01-9D2F-3A0B082E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9" y="1501402"/>
            <a:ext cx="8241323" cy="4519886"/>
          </a:xfrm>
        </p:spPr>
        <p:txBody>
          <a:bodyPr/>
          <a:lstStyle/>
          <a:p>
            <a:r>
              <a:rPr lang="en-US" dirty="0" err="1"/>
              <a:t>Linux须从用户态</a:t>
            </a:r>
            <a:r>
              <a:rPr lang="zh-CN" altLang="en-US" dirty="0"/>
              <a:t>“</a:t>
            </a:r>
            <a:r>
              <a:rPr lang="en-US" dirty="0" err="1"/>
              <a:t>陷入</a:t>
            </a:r>
            <a:r>
              <a:rPr lang="zh-CN" altLang="en-US" dirty="0"/>
              <a:t>”内核态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协同式 </a:t>
            </a:r>
            <a:r>
              <a:rPr lang="en-US" altLang="zh-CN" dirty="0"/>
              <a:t>:</a:t>
            </a:r>
            <a:r>
              <a:rPr lang="zh-CN" altLang="en-US" dirty="0"/>
              <a:t>进程自愿放弃控制权给</a:t>
            </a:r>
            <a:r>
              <a:rPr lang="en" altLang="zh-CN" dirty="0"/>
              <a:t>OS</a:t>
            </a:r>
          </a:p>
          <a:p>
            <a:pPr lvl="1"/>
            <a:r>
              <a:rPr lang="zh-CN" altLang="en-US" dirty="0"/>
              <a:t>执行</a:t>
            </a:r>
            <a:r>
              <a:rPr lang="en" altLang="zh-CN" dirty="0"/>
              <a:t>yield</a:t>
            </a:r>
            <a:r>
              <a:rPr lang="zh-CN" altLang="en-US" dirty="0"/>
              <a:t>等调用</a:t>
            </a:r>
            <a:endParaRPr lang="en-US" altLang="zh-CN" dirty="0"/>
          </a:p>
          <a:p>
            <a:pPr lvl="1"/>
            <a:r>
              <a:rPr lang="en" altLang="zh-CN" dirty="0"/>
              <a:t>OS</a:t>
            </a:r>
            <a:r>
              <a:rPr lang="zh-CN" altLang="en" dirty="0"/>
              <a:t>唤醒</a:t>
            </a:r>
            <a:r>
              <a:rPr lang="zh-CN" altLang="en-US" dirty="0"/>
              <a:t>进程 </a:t>
            </a:r>
          </a:p>
          <a:p>
            <a:endParaRPr lang="en-US" altLang="zh-CN" dirty="0"/>
          </a:p>
          <a:p>
            <a:r>
              <a:rPr lang="zh-CN" altLang="en-US" dirty="0"/>
              <a:t>抢占式</a:t>
            </a:r>
            <a:r>
              <a:rPr lang="en-US" altLang="zh-CN" dirty="0"/>
              <a:t>: </a:t>
            </a:r>
            <a:r>
              <a:rPr lang="en" altLang="zh-CN" dirty="0"/>
              <a:t>OS </a:t>
            </a:r>
            <a:r>
              <a:rPr lang="zh-CN" altLang="en-US" dirty="0"/>
              <a:t>通过定时器剥夺</a:t>
            </a:r>
            <a:r>
              <a:rPr lang="en" altLang="zh-CN" dirty="0"/>
              <a:t>processes</a:t>
            </a:r>
            <a:r>
              <a:rPr lang="zh-CN" altLang="en-US" dirty="0"/>
              <a:t>执行权</a:t>
            </a:r>
            <a:endParaRPr lang="en-US" altLang="zh-CN" dirty="0"/>
          </a:p>
          <a:p>
            <a:pPr lvl="1"/>
            <a:r>
              <a:rPr lang="zh-CN" altLang="en-US" dirty="0"/>
              <a:t>进程被分配相应时间片配额</a:t>
            </a:r>
            <a:endParaRPr lang="en-US" altLang="zh-CN" dirty="0"/>
          </a:p>
          <a:p>
            <a:pPr lvl="1"/>
            <a:r>
              <a:rPr lang="zh-CN" altLang="en-US" dirty="0"/>
              <a:t>随着时间定时终端，时间片配额递减</a:t>
            </a:r>
            <a:endParaRPr lang="en-US" altLang="zh-CN" dirty="0"/>
          </a:p>
          <a:p>
            <a:pPr lvl="1"/>
            <a:r>
              <a:rPr lang="zh-CN" altLang="en-US" dirty="0"/>
              <a:t>当时间片用光时，进程被抢占 </a:t>
            </a:r>
          </a:p>
          <a:p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5570135-0F09-4863-968A-1BDC6CB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/>
          <a:lstStyle/>
          <a:p>
            <a:r>
              <a:rPr lang="en-US" dirty="0"/>
              <a:t>Q</a:t>
            </a:r>
            <a:r>
              <a:rPr lang="en-US" altLang="zh-CN" dirty="0"/>
              <a:t>1:</a:t>
            </a:r>
            <a:r>
              <a:rPr lang="zh-CN" altLang="en-US" dirty="0"/>
              <a:t>调度器如何获得控制权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882492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73FCA22-C14C-4F01-9D2F-3A0B082E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9" y="1501402"/>
            <a:ext cx="8241323" cy="4519886"/>
          </a:xfrm>
        </p:spPr>
        <p:txBody>
          <a:bodyPr/>
          <a:lstStyle/>
          <a:p>
            <a:r>
              <a:rPr lang="zh-CN" altLang="en-US" dirty="0"/>
              <a:t>上下文</a:t>
            </a:r>
            <a:endParaRPr lang="en-US" altLang="zh-CN" dirty="0"/>
          </a:p>
          <a:p>
            <a:pPr lvl="1"/>
            <a:r>
              <a:rPr lang="zh-CN" altLang="en-US" dirty="0"/>
              <a:t>进程所对应的执行环境状态</a:t>
            </a:r>
            <a:endParaRPr lang="en-US" altLang="zh-CN" dirty="0"/>
          </a:p>
          <a:p>
            <a:pPr lvl="1"/>
            <a:r>
              <a:rPr lang="zh-CN" altLang="en-US" dirty="0"/>
              <a:t>包括寄存器、内存地址空间等 </a:t>
            </a:r>
          </a:p>
          <a:p>
            <a:r>
              <a:rPr lang="zh-CN" altLang="en-US" dirty="0"/>
              <a:t>进程上下文切换与机器体系架构直接相关</a:t>
            </a:r>
            <a:endParaRPr lang="en-US" altLang="zh-CN" dirty="0"/>
          </a:p>
          <a:p>
            <a:pPr lvl="1"/>
            <a:r>
              <a:rPr lang="en" altLang="zh-CN" dirty="0"/>
              <a:t>OS </a:t>
            </a:r>
            <a:r>
              <a:rPr lang="zh-CN" altLang="en-US" dirty="0"/>
              <a:t>必须在保存状态时不更改状态 </a:t>
            </a:r>
          </a:p>
          <a:p>
            <a:pPr lvl="2"/>
            <a:r>
              <a:rPr lang="zh-CN" altLang="en-US" dirty="0"/>
              <a:t>运行代码去保存寄存器</a:t>
            </a:r>
            <a:r>
              <a:rPr lang="en-US" altLang="zh-CN" dirty="0"/>
              <a:t>?</a:t>
            </a:r>
            <a:r>
              <a:rPr lang="zh-CN" altLang="en-US" dirty="0"/>
              <a:t>而保存代码自身会更改寄存器 </a:t>
            </a:r>
          </a:p>
          <a:p>
            <a:pPr lvl="1"/>
            <a:r>
              <a:rPr lang="en" altLang="zh-CN" dirty="0"/>
              <a:t>Solution: </a:t>
            </a:r>
            <a:r>
              <a:rPr lang="zh-CN" altLang="en-US" dirty="0"/>
              <a:t>软硬协同 </a:t>
            </a:r>
            <a:endParaRPr lang="en-US" altLang="zh-CN" dirty="0"/>
          </a:p>
          <a:p>
            <a:pPr lvl="2"/>
            <a:r>
              <a:rPr lang="en" altLang="zh-CN" b="0" dirty="0"/>
              <a:t>CISC</a:t>
            </a:r>
            <a:r>
              <a:rPr lang="zh-CN" altLang="en-US" dirty="0"/>
              <a:t>机器拥有特殊的指令来保存和恢复所有寄存器 </a:t>
            </a:r>
          </a:p>
          <a:p>
            <a:pPr lvl="2"/>
            <a:r>
              <a:rPr lang="en" altLang="zh-CN" b="0" dirty="0"/>
              <a:t>RISC</a:t>
            </a:r>
            <a:r>
              <a:rPr lang="en" altLang="zh-CN" dirty="0"/>
              <a:t>:</a:t>
            </a:r>
            <a:r>
              <a:rPr lang="zh-CN" altLang="en-US" dirty="0"/>
              <a:t>为内核预留寄存器或者</a:t>
            </a:r>
            <a:r>
              <a:rPr lang="en-US" altLang="zh-CN" dirty="0"/>
              <a:t>(</a:t>
            </a:r>
            <a:r>
              <a:rPr lang="en" altLang="zh-CN" b="0" dirty="0"/>
              <a:t>have way to carefully save one and then continue</a:t>
            </a:r>
            <a:r>
              <a:rPr lang="en" altLang="zh-CN" dirty="0"/>
              <a:t>) </a:t>
            </a:r>
          </a:p>
          <a:p>
            <a:pPr lvl="1"/>
            <a:endParaRPr lang="zh-CN" altLang="en-US" dirty="0"/>
          </a:p>
          <a:p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5570135-0F09-4863-968A-1BDC6CB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/>
          <a:lstStyle/>
          <a:p>
            <a:r>
              <a:rPr lang="en-US" dirty="0"/>
              <a:t>Q</a:t>
            </a:r>
            <a:r>
              <a:rPr lang="en-US" altLang="zh-CN" dirty="0"/>
              <a:t>2:</a:t>
            </a:r>
            <a:r>
              <a:rPr lang="zh-CN" altLang="en-US" dirty="0"/>
              <a:t>如何实现进程切换？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26266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73FCA22-C14C-4F01-9D2F-3A0B082E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9" y="1501402"/>
            <a:ext cx="8241323" cy="4519886"/>
          </a:xfrm>
        </p:spPr>
        <p:txBody>
          <a:bodyPr/>
          <a:lstStyle/>
          <a:p>
            <a:r>
              <a:rPr lang="en-US" dirty="0" err="1"/>
              <a:t>Linux系统中进程切换通过函数调用实现</a:t>
            </a:r>
            <a:endParaRPr lang="en-US" dirty="0"/>
          </a:p>
          <a:p>
            <a:pPr lvl="1"/>
            <a:r>
              <a:rPr lang="en-US" dirty="0" err="1"/>
              <a:t>只需要保存</a:t>
            </a:r>
            <a:r>
              <a:rPr lang="zh-CN" altLang="en-US" dirty="0"/>
              <a:t>“跨函数调用需要保存”的寄存器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5570135-0F09-4863-968A-1BDC6CB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/>
          <a:lstStyle/>
          <a:p>
            <a:r>
              <a:rPr lang="en-US" dirty="0"/>
              <a:t>Q</a:t>
            </a:r>
            <a:r>
              <a:rPr lang="en-US" altLang="zh-CN" dirty="0"/>
              <a:t>3:</a:t>
            </a:r>
            <a:r>
              <a:rPr lang="zh-CN" altLang="en-US" dirty="0"/>
              <a:t>切换时所有的寄存器都需要保存吗？</a:t>
            </a:r>
            <a:endParaRPr lang="en-US" dirty="0"/>
          </a:p>
        </p:txBody>
      </p:sp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65165A5F-9097-8942-B4E2-0108607AD0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516" y="4515171"/>
            <a:ext cx="4173873" cy="1934765"/>
          </a:xfrm>
          <a:prstGeom prst="rect">
            <a:avLst/>
          </a:prstGeom>
        </p:spPr>
      </p:pic>
      <p:pic>
        <p:nvPicPr>
          <p:cNvPr id="1026" name="Picture 2" descr="Linux x86 context switch">
            <a:extLst>
              <a:ext uri="{FF2B5EF4-FFF2-40B4-BE49-F238E27FC236}">
                <a16:creationId xmlns:a16="http://schemas.microsoft.com/office/drawing/2014/main" id="{D765888B-741F-C84B-9A79-8E5F44AE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6" y="2342829"/>
            <a:ext cx="4064382" cy="217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A2613B6-8A2B-D249-B648-4941B767E02D}"/>
              </a:ext>
            </a:extLst>
          </p:cNvPr>
          <p:cNvSpPr txBox="1"/>
          <p:nvPr/>
        </p:nvSpPr>
        <p:spPr>
          <a:xfrm>
            <a:off x="4148067" y="3734372"/>
            <a:ext cx="5150770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92" dirty="0">
                <a:hlinkClick r:id="rId5"/>
              </a:rPr>
              <a:t>http://www.maizure.org/projects/evolution_x86_context_switch_linux/</a:t>
            </a:r>
            <a:endParaRPr lang="zh-CN" altLang="en-US" sz="1292" dirty="0"/>
          </a:p>
        </p:txBody>
      </p:sp>
    </p:spTree>
    <p:extLst>
      <p:ext uri="{BB962C8B-B14F-4D97-AF65-F5344CB8AC3E}">
        <p14:creationId xmlns:p14="http://schemas.microsoft.com/office/powerpoint/2010/main" val="2677356212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73FCA22-C14C-4F01-9D2F-3A0B082E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9" y="1501402"/>
            <a:ext cx="8241323" cy="4519886"/>
          </a:xfrm>
        </p:spPr>
        <p:txBody>
          <a:bodyPr/>
          <a:lstStyle/>
          <a:p>
            <a:r>
              <a:rPr lang="zh-CN" altLang="en-US" dirty="0"/>
              <a:t>切换代码在 </a:t>
            </a:r>
            <a:r>
              <a:rPr lang="en" altLang="zh-CN" dirty="0"/>
              <a:t>kernel/</a:t>
            </a:r>
            <a:r>
              <a:rPr lang="en" altLang="zh-CN" dirty="0" err="1"/>
              <a:t>sched.c</a:t>
            </a:r>
            <a:r>
              <a:rPr lang="en" altLang="zh-CN" dirty="0"/>
              <a:t>, </a:t>
            </a:r>
            <a:r>
              <a:rPr lang="en" altLang="zh-CN" dirty="0" err="1"/>
              <a:t>context_switch</a:t>
            </a:r>
            <a:r>
              <a:rPr lang="en" altLang="zh-CN" dirty="0"/>
              <a:t>() </a:t>
            </a:r>
          </a:p>
          <a:p>
            <a:r>
              <a:rPr lang="zh-CN" altLang="en-US" dirty="0"/>
              <a:t>内核代码在</a:t>
            </a:r>
            <a:r>
              <a:rPr lang="en" altLang="zh-CN" dirty="0" err="1"/>
              <a:t>switch_to</a:t>
            </a:r>
            <a:r>
              <a:rPr lang="zh-CN" altLang="en-US" dirty="0"/>
              <a:t>宏 </a:t>
            </a:r>
          </a:p>
          <a:p>
            <a:pPr lvl="1"/>
            <a:r>
              <a:rPr lang="zh-CN" altLang="en-US" dirty="0"/>
              <a:t>切换代码都是架构相关的汇编指令 </a:t>
            </a:r>
          </a:p>
          <a:p>
            <a:r>
              <a:rPr lang="zh-CN" altLang="en-US" dirty="0"/>
              <a:t>进程切换点在于栈指针的切换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5570135-0F09-4863-968A-1BDC6CB6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244"/>
            <a:ext cx="9144000" cy="514350"/>
          </a:xfrm>
        </p:spPr>
        <p:txBody>
          <a:bodyPr/>
          <a:lstStyle/>
          <a:p>
            <a:r>
              <a:rPr lang="en-US" dirty="0"/>
              <a:t>Linux</a:t>
            </a:r>
            <a:r>
              <a:rPr lang="zh-CN" altLang="en-US" dirty="0"/>
              <a:t> 上下文切换</a:t>
            </a:r>
            <a:endParaRPr lang="en-US" dirty="0"/>
          </a:p>
        </p:txBody>
      </p:sp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9EE92C47-CF65-2546-A734-6ADBA66B2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39" y="3758733"/>
            <a:ext cx="6717323" cy="226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9949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8112F9-D3C9-47AF-BC30-AD215DA1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25CE0E-96F9-4D6D-B28E-B39DE074DF8E}"/>
              </a:ext>
            </a:extLst>
          </p:cNvPr>
          <p:cNvSpPr txBox="1"/>
          <p:nvPr/>
        </p:nvSpPr>
        <p:spPr>
          <a:xfrm>
            <a:off x="3303863" y="2917617"/>
            <a:ext cx="2536272" cy="1029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92" dirty="0">
                <a:solidFill>
                  <a:srgbClr val="333333"/>
                </a:solidFill>
                <a:latin typeface="+mj-ea"/>
                <a:ea typeface="+mj-ea"/>
              </a:rPr>
              <a:t>本节完</a:t>
            </a:r>
          </a:p>
        </p:txBody>
      </p:sp>
    </p:spTree>
    <p:extLst>
      <p:ext uri="{BB962C8B-B14F-4D97-AF65-F5344CB8AC3E}">
        <p14:creationId xmlns:p14="http://schemas.microsoft.com/office/powerpoint/2010/main" val="179794341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47EDB07-F1F4-8F42-B821-5216AE908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9" y="1501401"/>
            <a:ext cx="8241323" cy="4985169"/>
          </a:xfrm>
        </p:spPr>
        <p:txBody>
          <a:bodyPr/>
          <a:lstStyle/>
          <a:p>
            <a:r>
              <a:rPr lang="zh-CN" altLang="en-US" dirty="0"/>
              <a:t>需求</a:t>
            </a:r>
            <a:endParaRPr lang="en-US" altLang="zh-CN" dirty="0"/>
          </a:p>
          <a:p>
            <a:pPr lvl="1"/>
            <a:r>
              <a:rPr lang="en" altLang="zh-CN" dirty="0"/>
              <a:t>virtual machine abstraction </a:t>
            </a:r>
          </a:p>
          <a:p>
            <a:pPr lvl="2"/>
            <a:r>
              <a:rPr lang="zh-CN" altLang="en-US" dirty="0"/>
              <a:t>每个程序都期望独占机器资源 </a:t>
            </a:r>
            <a:endParaRPr lang="en-US" altLang="zh-CN" dirty="0"/>
          </a:p>
          <a:p>
            <a:pPr lvl="1"/>
            <a:r>
              <a:rPr lang="en" altLang="zh-CN" dirty="0"/>
              <a:t>concurrency </a:t>
            </a:r>
          </a:p>
          <a:p>
            <a:pPr lvl="2"/>
            <a:r>
              <a:rPr lang="zh-CN" altLang="en-US" dirty="0"/>
              <a:t>通过程序间并发提高硬件资源的利用 </a:t>
            </a:r>
          </a:p>
          <a:p>
            <a:pPr lvl="1"/>
            <a:r>
              <a:rPr lang="en" altLang="zh-CN" dirty="0"/>
              <a:t>protection </a:t>
            </a:r>
          </a:p>
          <a:p>
            <a:pPr lvl="2"/>
            <a:r>
              <a:rPr lang="zh-CN" altLang="en-US" dirty="0"/>
              <a:t>实现对共享资源的仲裁和独占资源的保护 </a:t>
            </a:r>
          </a:p>
          <a:p>
            <a:pPr lvl="1"/>
            <a:r>
              <a:rPr lang="en" altLang="zh-CN" dirty="0"/>
              <a:t>Coordination </a:t>
            </a:r>
          </a:p>
          <a:p>
            <a:pPr lvl="2"/>
            <a:r>
              <a:rPr lang="zh-CN" altLang="en-US" dirty="0"/>
              <a:t>程序间需要能够彼此通信合作 </a:t>
            </a:r>
            <a:endParaRPr lang="en-US" altLang="zh-CN" dirty="0"/>
          </a:p>
          <a:p>
            <a:r>
              <a:rPr lang="zh-CN" altLang="en-US" dirty="0"/>
              <a:t>通过进程实现 </a:t>
            </a:r>
          </a:p>
          <a:p>
            <a:pPr lvl="1"/>
            <a:r>
              <a:rPr lang="zh-CN" altLang="en-US" dirty="0"/>
              <a:t>多道并发 </a:t>
            </a:r>
            <a:endParaRPr lang="en-US" altLang="zh-CN" dirty="0"/>
          </a:p>
          <a:p>
            <a:pPr lvl="1"/>
            <a:r>
              <a:rPr lang="zh-CN" altLang="en-US" dirty="0"/>
              <a:t>隔离保护 </a:t>
            </a:r>
            <a:endParaRPr lang="en-US" altLang="zh-CN" dirty="0"/>
          </a:p>
          <a:p>
            <a:pPr lvl="1"/>
            <a:r>
              <a:rPr lang="zh-CN" altLang="en-US" dirty="0"/>
              <a:t>资源共享</a:t>
            </a:r>
            <a:endParaRPr lang="en-US" altLang="zh-CN" dirty="0"/>
          </a:p>
          <a:p>
            <a:pPr lvl="1"/>
            <a:r>
              <a:rPr lang="zh-CN" altLang="en-US" dirty="0"/>
              <a:t>调度协作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880F857-156C-924C-871B-28D57D1E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多道编程的挑战</a:t>
            </a:r>
          </a:p>
        </p:txBody>
      </p:sp>
    </p:spTree>
    <p:extLst>
      <p:ext uri="{BB962C8B-B14F-4D97-AF65-F5344CB8AC3E}">
        <p14:creationId xmlns:p14="http://schemas.microsoft.com/office/powerpoint/2010/main" val="226140939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70C5EB8-E038-0742-80A6-9D641A475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什么是进程</a:t>
            </a:r>
            <a:endParaRPr kumimoji="1" lang="en-US" altLang="zh-CN" dirty="0"/>
          </a:p>
          <a:p>
            <a:pPr lvl="1"/>
            <a:r>
              <a:rPr lang="zh-CN" altLang="en-US" dirty="0"/>
              <a:t>程序（</a:t>
            </a:r>
            <a:r>
              <a:rPr lang="en-US" altLang="zh-CN" dirty="0"/>
              <a:t>Program</a:t>
            </a:r>
            <a:r>
              <a:rPr lang="zh-CN" altLang="en-US" dirty="0"/>
              <a:t>）执行的一个实例（</a:t>
            </a:r>
            <a:r>
              <a:rPr lang="en-US" altLang="zh-CN" dirty="0"/>
              <a:t>instance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5C16EC7-92CC-E748-A2BD-72D4BF539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进程定义</a:t>
            </a:r>
          </a:p>
        </p:txBody>
      </p:sp>
      <p:pic>
        <p:nvPicPr>
          <p:cNvPr id="5" name="图片 4" descr="图片包含 桌子, 绿色, 笔记本, 大&#10;&#10;描述已自动生成">
            <a:extLst>
              <a:ext uri="{FF2B5EF4-FFF2-40B4-BE49-F238E27FC236}">
                <a16:creationId xmlns:a16="http://schemas.microsoft.com/office/drawing/2014/main" id="{5A6A7E9E-4752-C845-8D44-B630ACF2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85" y="2365497"/>
            <a:ext cx="6779830" cy="40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1155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70C5EB8-E038-0742-80A6-9D641A475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用户在系统中有账户</a:t>
            </a:r>
            <a:endParaRPr kumimoji="1" lang="en-US" altLang="zh-CN" dirty="0"/>
          </a:p>
          <a:p>
            <a:r>
              <a:rPr lang="zh-CN" altLang="en-US" dirty="0"/>
              <a:t>用户加载程序</a:t>
            </a:r>
            <a:endParaRPr lang="en-US" altLang="zh-CN" dirty="0"/>
          </a:p>
          <a:p>
            <a:pPr lvl="1"/>
            <a:r>
              <a:rPr kumimoji="1" lang="zh-CN" altLang="en-US" dirty="0"/>
              <a:t>多个用户可以加载相同程序吗？</a:t>
            </a:r>
            <a:endParaRPr kumimoji="1" lang="en-US" altLang="zh-CN" dirty="0"/>
          </a:p>
          <a:p>
            <a:pPr lvl="1"/>
            <a:r>
              <a:rPr lang="zh-CN" altLang="en-US" dirty="0"/>
              <a:t>一个用户可以加载相同程序的多个实例吗？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进程是程序（</a:t>
            </a:r>
            <a:r>
              <a:rPr lang="en-US" altLang="zh-CN" dirty="0"/>
              <a:t>Program</a:t>
            </a:r>
            <a:r>
              <a:rPr lang="zh-CN" altLang="en-US" dirty="0"/>
              <a:t>）执行的一个实例（</a:t>
            </a:r>
            <a:r>
              <a:rPr lang="en-US" altLang="zh-CN" dirty="0"/>
              <a:t>instance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两个实例之间的关系是？</a:t>
            </a:r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5C16EC7-92CC-E748-A2BD-72D4BF539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用户，程序，进程</a:t>
            </a:r>
          </a:p>
        </p:txBody>
      </p:sp>
    </p:spTree>
    <p:extLst>
      <p:ext uri="{BB962C8B-B14F-4D97-AF65-F5344CB8AC3E}">
        <p14:creationId xmlns:p14="http://schemas.microsoft.com/office/powerpoint/2010/main" val="50512073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通用信息 (标准)">
  <a:themeElements>
    <a:clrScheme name="">
      <a:dk1>
        <a:srgbClr val="0033CC"/>
      </a:dk1>
      <a:lt1>
        <a:srgbClr val="FFFFFF"/>
      </a:lt1>
      <a:dk2>
        <a:srgbClr val="336699"/>
      </a:dk2>
      <a:lt2>
        <a:srgbClr val="008000"/>
      </a:lt2>
      <a:accent1>
        <a:srgbClr val="3366FF"/>
      </a:accent1>
      <a:accent2>
        <a:srgbClr val="FFFF66"/>
      </a:accent2>
      <a:accent3>
        <a:srgbClr val="FFFFFF"/>
      </a:accent3>
      <a:accent4>
        <a:srgbClr val="002AAE"/>
      </a:accent4>
      <a:accent5>
        <a:srgbClr val="ADB8FF"/>
      </a:accent5>
      <a:accent6>
        <a:srgbClr val="E7E75C"/>
      </a:accent6>
      <a:hlink>
        <a:srgbClr val="FF6600"/>
      </a:hlink>
      <a:folHlink>
        <a:srgbClr val="FFCC66"/>
      </a:folHlink>
    </a:clrScheme>
    <a:fontScheme name="通用信息 (标准)">
      <a:majorFont>
        <a:latin typeface="Arial Narrow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6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6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通用信息 (标准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通用信息 (标准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通用信息 (标准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</TotalTime>
  <Words>3647</Words>
  <Application>Microsoft Office PowerPoint</Application>
  <PresentationFormat>全屏显示(4:3)</PresentationFormat>
  <Paragraphs>500</Paragraphs>
  <Slides>68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7" baseType="lpstr">
      <vt:lpstr>Monotype Sorts</vt:lpstr>
      <vt:lpstr>黑体</vt:lpstr>
      <vt:lpstr>微软雅黑</vt:lpstr>
      <vt:lpstr>Arial</vt:lpstr>
      <vt:lpstr>Arial Narrow</vt:lpstr>
      <vt:lpstr>Calibri</vt:lpstr>
      <vt:lpstr>Times New Roman</vt:lpstr>
      <vt:lpstr>Wingdings</vt:lpstr>
      <vt:lpstr>通用信息 (标准)</vt:lpstr>
      <vt:lpstr>PowerPoint 演示文稿</vt:lpstr>
      <vt:lpstr>第四章 结构</vt:lpstr>
      <vt:lpstr>本节主要内容</vt:lpstr>
      <vt:lpstr>早期的IBM计算机：批处理作业</vt:lpstr>
      <vt:lpstr>IBM 7090/7094:分时共享</vt:lpstr>
      <vt:lpstr>单道编程VS多道编程</vt:lpstr>
      <vt:lpstr>多道编程的挑战</vt:lpstr>
      <vt:lpstr>进程定义</vt:lpstr>
      <vt:lpstr>用户，程序，进程</vt:lpstr>
      <vt:lpstr>程序实例</vt:lpstr>
      <vt:lpstr>进程 VS 程序</vt:lpstr>
      <vt:lpstr>通过进程实现的两种虚拟机制</vt:lpstr>
      <vt:lpstr>Example: Thee Chrome Browser</vt:lpstr>
      <vt:lpstr>进程的内涵与外延</vt:lpstr>
      <vt:lpstr>本节主要内容</vt:lpstr>
      <vt:lpstr>进程管理</vt:lpstr>
      <vt:lpstr>进程的组成</vt:lpstr>
      <vt:lpstr>进程在内核中的表示</vt:lpstr>
      <vt:lpstr>PCB</vt:lpstr>
      <vt:lpstr>PCB in Linux： task_struct</vt:lpstr>
      <vt:lpstr>task_struct 数据结构剖析</vt:lpstr>
      <vt:lpstr>task_struct剖析（1）</vt:lpstr>
      <vt:lpstr>task_struct剖析（2）</vt:lpstr>
      <vt:lpstr>task_struct剖析（3）</vt:lpstr>
      <vt:lpstr>task_struct剖析（4）</vt:lpstr>
      <vt:lpstr>task_struct剖析（5）</vt:lpstr>
      <vt:lpstr>current宏定义解析</vt:lpstr>
      <vt:lpstr>进程的生命周期</vt:lpstr>
      <vt:lpstr>Linux进程状态</vt:lpstr>
      <vt:lpstr>Linux进程状态</vt:lpstr>
      <vt:lpstr>Linux进程5种状态变换流图</vt:lpstr>
      <vt:lpstr>进程队列</vt:lpstr>
      <vt:lpstr>PCB和进程队列</vt:lpstr>
      <vt:lpstr>进程创建</vt:lpstr>
      <vt:lpstr>Unix系统进程树</vt:lpstr>
      <vt:lpstr>进程执行</vt:lpstr>
      <vt:lpstr>进程等待</vt:lpstr>
      <vt:lpstr>进程抢占</vt:lpstr>
      <vt:lpstr>进程唤醒</vt:lpstr>
      <vt:lpstr>进程结束</vt:lpstr>
      <vt:lpstr>进程API</vt:lpstr>
      <vt:lpstr>Fork系统调用</vt:lpstr>
      <vt:lpstr>Fork()</vt:lpstr>
      <vt:lpstr>Fork()</vt:lpstr>
      <vt:lpstr>复制地址空间</vt:lpstr>
      <vt:lpstr>差异</vt:lpstr>
      <vt:lpstr>Fork()</vt:lpstr>
      <vt:lpstr>Why fork()</vt:lpstr>
      <vt:lpstr>Copy-on-write fork()</vt:lpstr>
      <vt:lpstr>进程API</vt:lpstr>
      <vt:lpstr>Exec()</vt:lpstr>
      <vt:lpstr>Exec()</vt:lpstr>
      <vt:lpstr>Wait（）</vt:lpstr>
      <vt:lpstr>Exit()</vt:lpstr>
      <vt:lpstr>Linux系统进程树</vt:lpstr>
      <vt:lpstr>Linux中的孤儿进程</vt:lpstr>
      <vt:lpstr>本节主要内容</vt:lpstr>
      <vt:lpstr>进程上下文状态Context</vt:lpstr>
      <vt:lpstr>CPU复用</vt:lpstr>
      <vt:lpstr>进程切换</vt:lpstr>
      <vt:lpstr>进程切换（地址空间变化）</vt:lpstr>
      <vt:lpstr>进程切换过程图</vt:lpstr>
      <vt:lpstr>进程切换的实现问题</vt:lpstr>
      <vt:lpstr>Q1:调度器如何获得控制权</vt:lpstr>
      <vt:lpstr>Q2:如何实现进程切换？</vt:lpstr>
      <vt:lpstr>Q3:切换时所有的寄存器都需要保存吗？</vt:lpstr>
      <vt:lpstr>Linux 上下文切换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ZhengChen</dc:creator>
  <cp:lastModifiedBy>王 十一</cp:lastModifiedBy>
  <cp:revision>14</cp:revision>
  <dcterms:created xsi:type="dcterms:W3CDTF">2020-06-18T10:01:59Z</dcterms:created>
  <dcterms:modified xsi:type="dcterms:W3CDTF">2021-06-08T03:13:53Z</dcterms:modified>
</cp:coreProperties>
</file>